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1"/>
  </p:notesMasterIdLst>
  <p:sldIdLst>
    <p:sldId id="256" r:id="rId2"/>
    <p:sldId id="260" r:id="rId3"/>
    <p:sldId id="267" r:id="rId4"/>
    <p:sldId id="264" r:id="rId5"/>
    <p:sldId id="257" r:id="rId6"/>
    <p:sldId id="265" r:id="rId7"/>
    <p:sldId id="266" r:id="rId8"/>
    <p:sldId id="259" r:id="rId9"/>
    <p:sldId id="268"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91377" autoAdjust="0"/>
  </p:normalViewPr>
  <p:slideViewPr>
    <p:cSldViewPr snapToGrid="0">
      <p:cViewPr varScale="1">
        <p:scale>
          <a:sx n="71" d="100"/>
          <a:sy n="71" d="100"/>
        </p:scale>
        <p:origin x="894" y="5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objekt pre hlavičk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k-SK"/>
          </a:p>
        </p:txBody>
      </p:sp>
      <p:sp>
        <p:nvSpPr>
          <p:cNvPr id="3" name="Zástupný objekt pre dá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4FF514-CC83-45A4-B35E-7C8F6042C34F}" type="datetimeFigureOut">
              <a:rPr lang="sk-SK" smtClean="0"/>
              <a:t>18. 10. 2023</a:t>
            </a:fld>
            <a:endParaRPr lang="sk-SK"/>
          </a:p>
        </p:txBody>
      </p:sp>
      <p:sp>
        <p:nvSpPr>
          <p:cNvPr id="4" name="Zástupný objekt pre obrázok snímky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objekt pre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6" name="Zástupný objekt pre pät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k-SK"/>
          </a:p>
        </p:txBody>
      </p:sp>
      <p:sp>
        <p:nvSpPr>
          <p:cNvPr id="7" name="Zástupný objekt pre číslo snímky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A5AC9B-ACEC-411B-A1F2-C40847D2E3FB}" type="slidenum">
              <a:rPr lang="sk-SK" smtClean="0"/>
              <a:t>‹#›</a:t>
            </a:fld>
            <a:endParaRPr lang="sk-SK"/>
          </a:p>
        </p:txBody>
      </p:sp>
    </p:spTree>
    <p:extLst>
      <p:ext uri="{BB962C8B-B14F-4D97-AF65-F5344CB8AC3E}">
        <p14:creationId xmlns:p14="http://schemas.microsoft.com/office/powerpoint/2010/main" val="3262648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a:p>
        </p:txBody>
      </p:sp>
      <p:sp>
        <p:nvSpPr>
          <p:cNvPr id="4" name="Zástupný objekt pre číslo snímky 3"/>
          <p:cNvSpPr>
            <a:spLocks noGrp="1"/>
          </p:cNvSpPr>
          <p:nvPr>
            <p:ph type="sldNum" sz="quarter" idx="5"/>
          </p:nvPr>
        </p:nvSpPr>
        <p:spPr/>
        <p:txBody>
          <a:bodyPr/>
          <a:lstStyle/>
          <a:p>
            <a:fld id="{01A5AC9B-ACEC-411B-A1F2-C40847D2E3FB}" type="slidenum">
              <a:rPr lang="sk-SK" smtClean="0"/>
              <a:t>1</a:t>
            </a:fld>
            <a:endParaRPr lang="sk-SK"/>
          </a:p>
        </p:txBody>
      </p:sp>
    </p:spTree>
    <p:extLst>
      <p:ext uri="{BB962C8B-B14F-4D97-AF65-F5344CB8AC3E}">
        <p14:creationId xmlns:p14="http://schemas.microsoft.com/office/powerpoint/2010/main" val="39535269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01A5AC9B-ACEC-411B-A1F2-C40847D2E3FB}" type="slidenum">
              <a:rPr lang="sk-SK" smtClean="0"/>
              <a:t>7</a:t>
            </a:fld>
            <a:endParaRPr lang="sk-SK"/>
          </a:p>
        </p:txBody>
      </p:sp>
    </p:spTree>
    <p:extLst>
      <p:ext uri="{BB962C8B-B14F-4D97-AF65-F5344CB8AC3E}">
        <p14:creationId xmlns:p14="http://schemas.microsoft.com/office/powerpoint/2010/main" val="34432137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1774423" y="802298"/>
            <a:ext cx="8637073" cy="2920713"/>
          </a:xfrm>
        </p:spPr>
        <p:txBody>
          <a:bodyPr bIns="0" anchor="b">
            <a:normAutofit/>
          </a:bodyPr>
          <a:lstStyle>
            <a:lvl1pPr algn="ctr">
              <a:defRPr sz="6600"/>
            </a:lvl1pPr>
          </a:lstStyle>
          <a:p>
            <a:r>
              <a:rPr lang="sk-SK"/>
              <a:t>Kliknutím upravte štýl predlohy nadpisu</a:t>
            </a:r>
            <a:endParaRPr lang="en-US" dirty="0"/>
          </a:p>
        </p:txBody>
      </p:sp>
      <p:sp>
        <p:nvSpPr>
          <p:cNvPr id="3" name="Subtitle 2"/>
          <p:cNvSpPr>
            <a:spLocks noGrp="1"/>
          </p:cNvSpPr>
          <p:nvPr>
            <p:ph type="subTitle" idx="1"/>
          </p:nvPr>
        </p:nvSpPr>
        <p:spPr>
          <a:xfrm>
            <a:off x="1774424" y="3724074"/>
            <a:ext cx="8637072" cy="977621"/>
          </a:xfrm>
        </p:spPr>
        <p:txBody>
          <a:bodyPr tIns="91440" bIns="91440">
            <a:normAutofit/>
          </a:bodyPr>
          <a:lstStyle>
            <a:lvl1pPr marL="0" indent="0" algn="ctr">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a:t>Kliknutím upravte štýl predlohy podnadpisu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10/18/2023</a:t>
            </a:fld>
            <a:endParaRPr lang="en-US" dirty="0"/>
          </a:p>
        </p:txBody>
      </p:sp>
      <p:sp>
        <p:nvSpPr>
          <p:cNvPr id="5" name="Footer Placeholder 4"/>
          <p:cNvSpPr>
            <a:spLocks noGrp="1"/>
          </p:cNvSpPr>
          <p:nvPr>
            <p:ph type="ftr" sz="quarter" idx="11"/>
          </p:nvPr>
        </p:nvSpPr>
        <p:spPr>
          <a:xfrm>
            <a:off x="1451579" y="329307"/>
            <a:ext cx="5626774" cy="309201"/>
          </a:xfrm>
        </p:spPr>
        <p:txBody>
          <a:bodyPr/>
          <a:lstStyle/>
          <a:p>
            <a:endParaRPr lang="en-US" dirty="0"/>
          </a:p>
        </p:txBody>
      </p:sp>
      <p:sp>
        <p:nvSpPr>
          <p:cNvPr id="6" name="Slide Number Placeholder 5"/>
          <p:cNvSpPr>
            <a:spLocks noGrp="1"/>
          </p:cNvSpPr>
          <p:nvPr>
            <p:ph type="sldNum" sz="quarter" idx="12"/>
          </p:nvPr>
        </p:nvSpPr>
        <p:spPr>
          <a:xfrm>
            <a:off x="476834" y="798973"/>
            <a:ext cx="811019" cy="503578"/>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dirty="0"/>
          </a:p>
        </p:txBody>
      </p:sp>
      <p:sp>
        <p:nvSpPr>
          <p:cNvPr id="3" name="Vertical Text Placeholder 2"/>
          <p:cNvSpPr>
            <a:spLocks noGrp="1"/>
          </p:cNvSpPr>
          <p:nvPr>
            <p:ph type="body" orient="vert" idx="1"/>
          </p:nvPr>
        </p:nvSpPr>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7052" y="798973"/>
            <a:ext cx="1615742" cy="4659889"/>
          </a:xfrm>
        </p:spPr>
        <p:txBody>
          <a:bodyPr vert="eaVert"/>
          <a:lstStyle>
            <a:lvl1pPr algn="l">
              <a:defRPr/>
            </a:lvl1pPr>
          </a:lstStyle>
          <a:p>
            <a:r>
              <a:rPr lang="sk-SK"/>
              <a:t>Kliknutím upravte štýl predlohy nadpisu</a:t>
            </a:r>
            <a:endParaRPr lang="en-US" dirty="0"/>
          </a:p>
        </p:txBody>
      </p:sp>
      <p:sp>
        <p:nvSpPr>
          <p:cNvPr id="3" name="Vertical Text Placeholder 2"/>
          <p:cNvSpPr>
            <a:spLocks noGrp="1"/>
          </p:cNvSpPr>
          <p:nvPr>
            <p:ph type="body" orient="vert" idx="1"/>
          </p:nvPr>
        </p:nvSpPr>
        <p:spPr>
          <a:xfrm>
            <a:off x="1444672" y="798973"/>
            <a:ext cx="7518654" cy="4659889"/>
          </a:xfrm>
        </p:spPr>
        <p:txBody>
          <a:bodyPr vert="eaVe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dirty="0"/>
          </a:p>
        </p:txBody>
      </p:sp>
      <p:sp>
        <p:nvSpPr>
          <p:cNvPr id="3" name="Content Placeholder 2"/>
          <p:cNvSpPr>
            <a:spLocks noGrp="1"/>
          </p:cNvSpPr>
          <p:nvPr>
            <p:ph idx="1"/>
          </p:nvPr>
        </p:nvSpPr>
        <p:spPr/>
        <p:txBody>
          <a:bodyPr anchor="t"/>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1774423" y="1756130"/>
            <a:ext cx="8643154" cy="1969007"/>
          </a:xfrm>
        </p:spPr>
        <p:txBody>
          <a:bodyPr anchor="b">
            <a:normAutofit/>
          </a:bodyPr>
          <a:lstStyle>
            <a:lvl1pPr algn="ctr">
              <a:defRPr sz="3600"/>
            </a:lvl1pPr>
          </a:lstStyle>
          <a:p>
            <a:r>
              <a:rPr lang="sk-SK"/>
              <a:t>Kliknutím upravte štýl predlohy nadpisu</a:t>
            </a:r>
            <a:endParaRPr lang="en-US" dirty="0"/>
          </a:p>
        </p:txBody>
      </p:sp>
      <p:sp>
        <p:nvSpPr>
          <p:cNvPr id="3" name="Text Placeholder 2"/>
          <p:cNvSpPr>
            <a:spLocks noGrp="1"/>
          </p:cNvSpPr>
          <p:nvPr>
            <p:ph type="body" idx="1"/>
          </p:nvPr>
        </p:nvSpPr>
        <p:spPr>
          <a:xfrm>
            <a:off x="1774423" y="3725137"/>
            <a:ext cx="8643154" cy="1093987"/>
          </a:xfrm>
        </p:spPr>
        <p:txBody>
          <a:bodyPr tIns="91440">
            <a:normAutofit/>
          </a:bodyPr>
          <a:lstStyle>
            <a:lvl1pPr marL="0" indent="0" algn="ct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a:t>Kliknite sem a upravte štýly predlohy textu</a:t>
            </a:r>
          </a:p>
        </p:txBody>
      </p:sp>
      <p:sp>
        <p:nvSpPr>
          <p:cNvPr id="4" name="Date Placeholder 3"/>
          <p:cNvSpPr>
            <a:spLocks noGrp="1"/>
          </p:cNvSpPr>
          <p:nvPr>
            <p:ph type="dt" sz="half" idx="10"/>
          </p:nvPr>
        </p:nvSpPr>
        <p:spPr/>
        <p:txBody>
          <a:bodyPr/>
          <a:lstStyle/>
          <a:p>
            <a:fld id="{48A87A34-81AB-432B-8DAE-1953F412C126}" type="datetimeFigureOut">
              <a:rPr lang="en-US" dirty="0"/>
              <a:t>10/18/2023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293577" cy="1059305"/>
          </a:xfrm>
        </p:spPr>
        <p:txBody>
          <a:bodyPr/>
          <a:lstStyle/>
          <a:p>
            <a:r>
              <a:rPr lang="sk-SK"/>
              <a:t>Kliknutím upravte štýl predlohy nadpisu</a:t>
            </a:r>
            <a:endParaRPr lang="en-US" dirty="0"/>
          </a:p>
        </p:txBody>
      </p:sp>
      <p:sp>
        <p:nvSpPr>
          <p:cNvPr id="3" name="Content Placeholder 2"/>
          <p:cNvSpPr>
            <a:spLocks noGrp="1"/>
          </p:cNvSpPr>
          <p:nvPr>
            <p:ph sz="half" idx="1"/>
          </p:nvPr>
        </p:nvSpPr>
        <p:spPr>
          <a:xfrm>
            <a:off x="1447331" y="2010878"/>
            <a:ext cx="4488654" cy="3448595"/>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6254140" y="2017343"/>
            <a:ext cx="4488654" cy="3441520"/>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295603" cy="1056319"/>
          </a:xfrm>
        </p:spPr>
        <p:txBody>
          <a:bodyPr/>
          <a:lstStyle/>
          <a:p>
            <a:r>
              <a:rPr lang="sk-SK"/>
              <a:t>Kliknutím upravte štýl predlohy nadpisu</a:t>
            </a:r>
            <a:endParaRPr lang="en-US" dirty="0"/>
          </a:p>
        </p:txBody>
      </p:sp>
      <p:sp>
        <p:nvSpPr>
          <p:cNvPr id="3" name="Text Placeholder 2"/>
          <p:cNvSpPr>
            <a:spLocks noGrp="1"/>
          </p:cNvSpPr>
          <p:nvPr>
            <p:ph type="body" idx="1"/>
          </p:nvPr>
        </p:nvSpPr>
        <p:spPr>
          <a:xfrm>
            <a:off x="1447191" y="2019549"/>
            <a:ext cx="4488794"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4" name="Content Placeholder 3"/>
          <p:cNvSpPr>
            <a:spLocks noGrp="1"/>
          </p:cNvSpPr>
          <p:nvPr>
            <p:ph sz="half" idx="2"/>
          </p:nvPr>
        </p:nvSpPr>
        <p:spPr>
          <a:xfrm>
            <a:off x="1447191" y="2824269"/>
            <a:ext cx="4488794" cy="2644457"/>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6256025" y="2023003"/>
            <a:ext cx="4488794"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Kliknite sem a upravte štýly predlohy textu</a:t>
            </a:r>
          </a:p>
        </p:txBody>
      </p:sp>
      <p:sp>
        <p:nvSpPr>
          <p:cNvPr id="6" name="Content Placeholder 5"/>
          <p:cNvSpPr>
            <a:spLocks noGrp="1"/>
          </p:cNvSpPr>
          <p:nvPr>
            <p:ph sz="quarter" idx="4"/>
          </p:nvPr>
        </p:nvSpPr>
        <p:spPr>
          <a:xfrm>
            <a:off x="6256025" y="2821491"/>
            <a:ext cx="4488794" cy="2637371"/>
          </a:xfrm>
        </p:spPr>
        <p:txBody>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10/18/2023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10/18/2023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10/18/2023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2961967" cy="2406518"/>
          </a:xfrm>
        </p:spPr>
        <p:txBody>
          <a:bodyPr anchor="b">
            <a:normAutofit/>
          </a:bodyPr>
          <a:lstStyle>
            <a:lvl1pPr algn="l">
              <a:defRPr sz="2400"/>
            </a:lvl1pPr>
          </a:lstStyle>
          <a:p>
            <a:r>
              <a:rPr lang="sk-SK"/>
              <a:t>Kliknutím upravte štýl predlohy nadpisu</a:t>
            </a:r>
            <a:endParaRPr lang="en-US" dirty="0"/>
          </a:p>
        </p:txBody>
      </p:sp>
      <p:sp>
        <p:nvSpPr>
          <p:cNvPr id="3" name="Content Placeholder 2"/>
          <p:cNvSpPr>
            <a:spLocks noGrp="1"/>
          </p:cNvSpPr>
          <p:nvPr>
            <p:ph idx="1"/>
          </p:nvPr>
        </p:nvSpPr>
        <p:spPr>
          <a:xfrm>
            <a:off x="4730324" y="798974"/>
            <a:ext cx="6012470" cy="4658826"/>
          </a:xfrm>
        </p:spPr>
        <p:txBody>
          <a:bodyPr anchor="ct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1444671" y="3205491"/>
            <a:ext cx="2961967"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Date Placeholder 4"/>
          <p:cNvSpPr>
            <a:spLocks noGrp="1"/>
          </p:cNvSpPr>
          <p:nvPr>
            <p:ph type="dt" sz="half" idx="10"/>
          </p:nvPr>
        </p:nvSpPr>
        <p:spPr/>
        <p:txBody>
          <a:bodyPr/>
          <a:lstStyle/>
          <a:p>
            <a:fld id="{48A87A34-81AB-432B-8DAE-1953F412C126}" type="datetimeFigureOut">
              <a:rPr lang="en-US" dirty="0"/>
              <a:t>10/18/2023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grpSp>
        <p:nvGrpSpPr>
          <p:cNvPr id="9" name="Group 8"/>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blipFill dpi="0" rotWithShape="1">
              <a:blip r:embed="rId2">
                <a:alphaModFix amt="30000"/>
              </a:blip>
              <a:srcRect/>
              <a:tile tx="0" ty="0" sx="100000" sy="100000" flip="none" algn="ctr"/>
            </a:blip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extrusionH="76200" contourW="12700" prstMaterial="matte">
              <a:bevelT w="152400" h="50800" prst="softRound"/>
              <a:extrusionClr>
                <a:schemeClr val="tx2"/>
              </a:extrusionClr>
              <a:contourClr>
                <a:schemeClr val="bg2"/>
              </a:contourClr>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38100" cmpd="sng">
              <a:solidFill>
                <a:schemeClr val="tx2">
                  <a:lumMod val="25000"/>
                </a:schemeClr>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2"/>
            <a:ext cx="5532328" cy="1922299"/>
          </a:xfrm>
        </p:spPr>
        <p:txBody>
          <a:bodyPr anchor="b">
            <a:normAutofit/>
          </a:bodyPr>
          <a:lstStyle>
            <a:lvl1pPr>
              <a:defRPr sz="3200"/>
            </a:lvl1pPr>
          </a:lstStyle>
          <a:p>
            <a:r>
              <a:rPr lang="sk-SK"/>
              <a:t>Kliknutím upravte štýl predlohy nadpisu</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50000"/>
              <a:lumOff val="50000"/>
              <a:alpha val="80000"/>
            </a:schemeClr>
          </a:solidFill>
          <a:ln w="9525" cap="sq">
            <a:noFill/>
            <a:miter lim="800000"/>
          </a:ln>
          <a:effectLst/>
        </p:spPr>
        <p:txBody>
          <a:bodyPr vert="horz" lIns="91440" tIns="45720" rIns="91440" bIns="45720" rtlCol="0" anchor="t">
            <a:normAutofit/>
          </a:bodyPr>
          <a:lstStyle>
            <a:lvl1pPr>
              <a:defRPr lang="en-US" sz="3200" dirty="0"/>
            </a:lvl1pPr>
          </a:lstStyle>
          <a:p>
            <a:pPr lvl="0" algn="ctr"/>
            <a:r>
              <a:rPr lang="sk-SK"/>
              <a:t>Kliknutím na ikonu pridáte obrázok</a:t>
            </a:r>
            <a:endParaRPr lang="en-US" dirty="0"/>
          </a:p>
        </p:txBody>
      </p:sp>
      <p:sp>
        <p:nvSpPr>
          <p:cNvPr id="4" name="Text Placeholder 3"/>
          <p:cNvSpPr>
            <a:spLocks noGrp="1"/>
          </p:cNvSpPr>
          <p:nvPr>
            <p:ph type="body" sz="half" idx="2"/>
          </p:nvPr>
        </p:nvSpPr>
        <p:spPr>
          <a:xfrm>
            <a:off x="1450329" y="3059600"/>
            <a:ext cx="5524404" cy="2090134"/>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Kliknite sem a upravte štýly predlohy textu</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10/18/2023</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1579" y="804519"/>
            <a:ext cx="9291215" cy="1049235"/>
          </a:xfrm>
          <a:prstGeom prst="rect">
            <a:avLst/>
          </a:prstGeom>
        </p:spPr>
        <p:txBody>
          <a:bodyPr vert="horz" lIns="91440" tIns="45720" rIns="91440" bIns="45720" rtlCol="0" anchor="ctr">
            <a:normAutofit/>
          </a:bodyPr>
          <a:lstStyle/>
          <a:p>
            <a:r>
              <a:rPr lang="sk-SK"/>
              <a:t>Kliknutím upravte štýl predlohy nadpisu</a:t>
            </a:r>
            <a:endParaRPr lang="en-US" dirty="0"/>
          </a:p>
        </p:txBody>
      </p:sp>
      <p:sp>
        <p:nvSpPr>
          <p:cNvPr id="3" name="Text Placeholder 2"/>
          <p:cNvSpPr>
            <a:spLocks noGrp="1"/>
          </p:cNvSpPr>
          <p:nvPr>
            <p:ph type="body" idx="1"/>
          </p:nvPr>
        </p:nvSpPr>
        <p:spPr>
          <a:xfrm>
            <a:off x="1451579" y="2015732"/>
            <a:ext cx="9291215" cy="3450613"/>
          </a:xfrm>
          <a:prstGeom prst="rect">
            <a:avLst/>
          </a:prstGeom>
        </p:spPr>
        <p:txBody>
          <a:bodyPr vert="horz" lIns="91440" tIns="45720" rIns="91440" bIns="45720" rtlCol="0">
            <a:normAutofit/>
          </a:bodyPr>
          <a:lstStyle/>
          <a:p>
            <a:pPr lvl="0"/>
            <a:r>
              <a:rPr lang="sk-SK"/>
              <a:t>Kliknite sem a upravte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7242079"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10/18/2023</a:t>
            </a:fld>
            <a:endParaRPr lang="en-US" dirty="0"/>
          </a:p>
        </p:txBody>
      </p:sp>
      <p:sp>
        <p:nvSpPr>
          <p:cNvPr id="5" name="Footer Placeholder 4"/>
          <p:cNvSpPr>
            <a:spLocks noGrp="1"/>
          </p:cNvSpPr>
          <p:nvPr>
            <p:ph type="ftr" sz="quarter" idx="3"/>
          </p:nvPr>
        </p:nvSpPr>
        <p:spPr>
          <a:xfrm>
            <a:off x="1451579" y="329307"/>
            <a:ext cx="562677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sp>
        <p:nvSpPr>
          <p:cNvPr id="9" name="Rectangle 8"/>
          <p:cNvSpPr/>
          <p:nvPr/>
        </p:nvSpPr>
        <p:spPr>
          <a:xfrm>
            <a:off x="0" y="3622291"/>
            <a:ext cx="12192000" cy="2505984"/>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29338"/>
            <a:ext cx="12192000" cy="742950"/>
          </a:xfrm>
          <a:prstGeom prst="rect">
            <a:avLst/>
          </a:prstGeom>
        </p:spPr>
      </p:pic>
      <p:cxnSp>
        <p:nvCxnSpPr>
          <p:cNvPr id="12" name="Straight Connector 11"/>
          <p:cNvCxnSpPr/>
          <p:nvPr/>
        </p:nvCxnSpPr>
        <p:spPr>
          <a:xfrm>
            <a:off x="0" y="6138142"/>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90000"/>
        </a:lnSpc>
        <a:spcBef>
          <a:spcPct val="0"/>
        </a:spcBef>
        <a:buNone/>
        <a:defRPr sz="3200" b="0" i="0" kern="1200" cap="all">
          <a:solidFill>
            <a:schemeClr val="accent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nklucentrum.sk/" TargetMode="External"/><Relationship Id="rId2" Type="http://schemas.openxmlformats.org/officeDocument/2006/relationships/hyperlink" Target="http://www.minedu.sk/" TargetMode="External"/><Relationship Id="rId1" Type="http://schemas.openxmlformats.org/officeDocument/2006/relationships/slideLayout" Target="../slideLayouts/slideLayout2.xml"/><Relationship Id="rId4" Type="http://schemas.openxmlformats.org/officeDocument/2006/relationships/hyperlink" Target="http://www.nivam.s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C96EA2-9089-4390-A6DA-2CD173D3FEAD}"/>
              </a:ext>
            </a:extLst>
          </p:cNvPr>
          <p:cNvSpPr>
            <a:spLocks noGrp="1"/>
          </p:cNvSpPr>
          <p:nvPr>
            <p:ph type="ctrTitle"/>
          </p:nvPr>
        </p:nvSpPr>
        <p:spPr>
          <a:xfrm>
            <a:off x="0" y="447995"/>
            <a:ext cx="12191999" cy="3768064"/>
          </a:xfrm>
        </p:spPr>
        <p:txBody>
          <a:bodyPr anchor="ctr">
            <a:noAutofit/>
          </a:bodyPr>
          <a:lstStyle/>
          <a:p>
            <a:pPr>
              <a:lnSpc>
                <a:spcPct val="100000"/>
              </a:lnSpc>
            </a:pPr>
            <a:r>
              <a:rPr lang="sk-SK" sz="5400" b="1" dirty="0">
                <a:latin typeface="Arial" panose="020B0604020202020204" pitchFamily="34" charset="0"/>
                <a:cs typeface="Arial" panose="020B0604020202020204" pitchFamily="34" charset="0"/>
              </a:rPr>
              <a:t>ZMENY</a:t>
            </a:r>
            <a:br>
              <a:rPr lang="sk-SK" sz="5400" b="1" dirty="0">
                <a:latin typeface="Arial" panose="020B0604020202020204" pitchFamily="34" charset="0"/>
                <a:cs typeface="Arial" panose="020B0604020202020204" pitchFamily="34" charset="0"/>
              </a:rPr>
            </a:br>
            <a:r>
              <a:rPr lang="sk-SK" sz="5400" b="1" dirty="0">
                <a:latin typeface="Arial" panose="020B0604020202020204" pitchFamily="34" charset="0"/>
                <a:cs typeface="Arial" panose="020B0604020202020204" pitchFamily="34" charset="0"/>
              </a:rPr>
              <a:t>v STAROSTLIVOSTI </a:t>
            </a:r>
            <a:br>
              <a:rPr lang="sk-SK" sz="5400" b="1" dirty="0">
                <a:latin typeface="Arial" panose="020B0604020202020204" pitchFamily="34" charset="0"/>
                <a:cs typeface="Arial" panose="020B0604020202020204" pitchFamily="34" charset="0"/>
              </a:rPr>
            </a:br>
            <a:r>
              <a:rPr lang="sk-SK" sz="5400" b="1" dirty="0">
                <a:latin typeface="Arial" panose="020B0604020202020204" pitchFamily="34" charset="0"/>
                <a:cs typeface="Arial" panose="020B0604020202020204" pitchFamily="34" charset="0"/>
              </a:rPr>
              <a:t>V PORADENSKOM SYSTÉME</a:t>
            </a:r>
          </a:p>
        </p:txBody>
      </p:sp>
      <p:sp>
        <p:nvSpPr>
          <p:cNvPr id="3" name="Podnadpis 2">
            <a:extLst>
              <a:ext uri="{FF2B5EF4-FFF2-40B4-BE49-F238E27FC236}">
                <a16:creationId xmlns:a16="http://schemas.microsoft.com/office/drawing/2014/main" id="{455FF86C-B474-429A-92AC-F34DEF1D5D0A}"/>
              </a:ext>
            </a:extLst>
          </p:cNvPr>
          <p:cNvSpPr>
            <a:spLocks noGrp="1"/>
          </p:cNvSpPr>
          <p:nvPr>
            <p:ph type="subTitle" idx="1"/>
          </p:nvPr>
        </p:nvSpPr>
        <p:spPr>
          <a:xfrm>
            <a:off x="116601" y="3909212"/>
            <a:ext cx="11966980" cy="2236094"/>
          </a:xfrm>
        </p:spPr>
        <p:txBody>
          <a:bodyPr anchor="t">
            <a:normAutofit lnSpcReduction="10000"/>
          </a:bodyPr>
          <a:lstStyle/>
          <a:p>
            <a:pPr>
              <a:spcBef>
                <a:spcPts val="0"/>
              </a:spcBef>
            </a:pPr>
            <a:r>
              <a:rPr lang="sk-SK" sz="2400" dirty="0">
                <a:latin typeface="Arial" panose="020B0604020202020204" pitchFamily="34" charset="0"/>
                <a:cs typeface="Arial" panose="020B0604020202020204" pitchFamily="34" charset="0"/>
              </a:rPr>
              <a:t>Porada </a:t>
            </a:r>
          </a:p>
          <a:p>
            <a:pPr>
              <a:spcBef>
                <a:spcPts val="0"/>
              </a:spcBef>
            </a:pPr>
            <a:r>
              <a:rPr lang="sk-SK" sz="2400" dirty="0">
                <a:latin typeface="Arial" panose="020B0604020202020204" pitchFamily="34" charset="0"/>
                <a:cs typeface="Arial" panose="020B0604020202020204" pitchFamily="34" charset="0"/>
              </a:rPr>
              <a:t>Realizovaná  centrom  poradenstva  a  prevencie  v   žarnovici</a:t>
            </a:r>
          </a:p>
          <a:p>
            <a:pPr>
              <a:spcBef>
                <a:spcPts val="0"/>
              </a:spcBef>
            </a:pPr>
            <a:r>
              <a:rPr lang="sk-SK" sz="2400" dirty="0">
                <a:latin typeface="Arial" panose="020B0604020202020204" pitchFamily="34" charset="0"/>
                <a:cs typeface="Arial" panose="020B0604020202020204" pitchFamily="34" charset="0"/>
              </a:rPr>
              <a:t>17.10.2023</a:t>
            </a:r>
          </a:p>
          <a:p>
            <a:pPr>
              <a:spcBef>
                <a:spcPts val="0"/>
              </a:spcBef>
            </a:pPr>
            <a:r>
              <a:rPr lang="sk-SK" dirty="0">
                <a:latin typeface="Arial" panose="020B0604020202020204" pitchFamily="34" charset="0"/>
                <a:cs typeface="Arial" panose="020B0604020202020204" pitchFamily="34" charset="0"/>
              </a:rPr>
              <a:t>Pre Riaditeľov, zástupcov riaditeľov, školské podporné tímy </a:t>
            </a:r>
          </a:p>
          <a:p>
            <a:pPr algn="r">
              <a:spcBef>
                <a:spcPts val="0"/>
              </a:spcBef>
            </a:pPr>
            <a:endParaRPr lang="sk-SK" sz="1200" dirty="0">
              <a:latin typeface="Arial" panose="020B0604020202020204" pitchFamily="34" charset="0"/>
              <a:cs typeface="Arial" panose="020B0604020202020204" pitchFamily="34" charset="0"/>
            </a:endParaRPr>
          </a:p>
          <a:p>
            <a:pPr algn="r">
              <a:spcBef>
                <a:spcPts val="0"/>
              </a:spcBef>
            </a:pPr>
            <a:r>
              <a:rPr lang="sk-SK" sz="1200" dirty="0">
                <a:latin typeface="Arial" panose="020B0604020202020204" pitchFamily="34" charset="0"/>
                <a:cs typeface="Arial" panose="020B0604020202020204" pitchFamily="34" charset="0"/>
              </a:rPr>
              <a:t>Vypracovala: </a:t>
            </a:r>
            <a:r>
              <a:rPr lang="sk-SK" sz="1200" dirty="0" err="1">
                <a:latin typeface="Arial" panose="020B0604020202020204" pitchFamily="34" charset="0"/>
                <a:cs typeface="Arial" panose="020B0604020202020204" pitchFamily="34" charset="0"/>
              </a:rPr>
              <a:t>mgr.</a:t>
            </a:r>
            <a:r>
              <a:rPr lang="sk-SK" sz="1200" dirty="0">
                <a:latin typeface="Arial" panose="020B0604020202020204" pitchFamily="34" charset="0"/>
                <a:cs typeface="Arial" panose="020B0604020202020204" pitchFamily="34" charset="0"/>
              </a:rPr>
              <a:t> Mária škvarková, špeciálna pedagogička</a:t>
            </a:r>
          </a:p>
        </p:txBody>
      </p:sp>
    </p:spTree>
    <p:extLst>
      <p:ext uri="{BB962C8B-B14F-4D97-AF65-F5344CB8AC3E}">
        <p14:creationId xmlns:p14="http://schemas.microsoft.com/office/powerpoint/2010/main" val="3282169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324A63-123F-4A0C-8577-9DB86C74150B}"/>
              </a:ext>
            </a:extLst>
          </p:cNvPr>
          <p:cNvSpPr>
            <a:spLocks noGrp="1"/>
          </p:cNvSpPr>
          <p:nvPr>
            <p:ph type="title"/>
          </p:nvPr>
        </p:nvSpPr>
        <p:spPr>
          <a:xfrm>
            <a:off x="0" y="0"/>
            <a:ext cx="12191999" cy="2608188"/>
          </a:xfrm>
        </p:spPr>
        <p:txBody>
          <a:bodyPr lIns="72000" tIns="36000" rIns="72000" bIns="36000" anchor="t">
            <a:noAutofit/>
          </a:bodyPr>
          <a:lstStyle/>
          <a:p>
            <a:pPr>
              <a:lnSpc>
                <a:spcPct val="100000"/>
              </a:lnSpc>
            </a:pPr>
            <a:r>
              <a:rPr lang="sk-SK" b="1" dirty="0">
                <a:latin typeface="Arial" panose="020B0604020202020204" pitchFamily="34" charset="0"/>
                <a:cs typeface="Arial" panose="020B0604020202020204" pitchFamily="34" charset="0"/>
              </a:rPr>
              <a:t>Definícia</a:t>
            </a:r>
            <a:br>
              <a:rPr lang="sk-SK" sz="2000" b="1" dirty="0">
                <a:latin typeface="Arial" panose="020B0604020202020204" pitchFamily="34" charset="0"/>
                <a:cs typeface="Arial" panose="020B0604020202020204" pitchFamily="34" charset="0"/>
              </a:rPr>
            </a:br>
            <a:r>
              <a:rPr lang="sk-SK" sz="2400" dirty="0">
                <a:latin typeface="Arial" panose="020B0604020202020204" pitchFamily="34" charset="0"/>
                <a:cs typeface="Arial" panose="020B0604020202020204" pitchFamily="34" charset="0"/>
              </a:rPr>
              <a:t> </a:t>
            </a:r>
            <a:br>
              <a:rPr lang="sk-SK" sz="2400" dirty="0">
                <a:latin typeface="Arial" panose="020B0604020202020204" pitchFamily="34" charset="0"/>
                <a:cs typeface="Arial" panose="020B0604020202020204" pitchFamily="34" charset="0"/>
              </a:rPr>
            </a:br>
            <a:r>
              <a:rPr lang="sk-SK" sz="2400" dirty="0">
                <a:latin typeface="Arial" panose="020B0604020202020204" pitchFamily="34" charset="0"/>
                <a:cs typeface="Arial" panose="020B0604020202020204" pitchFamily="34" charset="0"/>
              </a:rPr>
              <a:t>podľa Zákona 245/2008 písm. i) </a:t>
            </a:r>
            <a:br>
              <a:rPr lang="sk-SK" sz="2400" dirty="0">
                <a:latin typeface="Arial" panose="020B0604020202020204" pitchFamily="34" charset="0"/>
                <a:cs typeface="Arial" panose="020B0604020202020204" pitchFamily="34" charset="0"/>
              </a:rPr>
            </a:br>
            <a:r>
              <a:rPr lang="sk-SK" sz="2400" b="1" dirty="0">
                <a:latin typeface="Arial" panose="020B0604020202020204" pitchFamily="34" charset="0"/>
                <a:cs typeface="Arial" panose="020B0604020202020204" pitchFamily="34" charset="0"/>
              </a:rPr>
              <a:t>špeciálnou výchovno-vzdelávacou potrebou </a:t>
            </a:r>
            <a:br>
              <a:rPr lang="sk-SK" sz="2000" dirty="0">
                <a:latin typeface="Arial" panose="020B0604020202020204" pitchFamily="34" charset="0"/>
                <a:cs typeface="Arial" panose="020B0604020202020204" pitchFamily="34" charset="0"/>
              </a:rPr>
            </a:br>
            <a:r>
              <a:rPr lang="sk-SK" sz="1400" dirty="0">
                <a:latin typeface="Arial" panose="020B0604020202020204" pitchFamily="34" charset="0"/>
                <a:cs typeface="Arial" panose="020B0604020202020204" pitchFamily="34" charset="0"/>
              </a:rPr>
              <a:t>je požiadavka určená diagnostikou v zariadeniach poradenstva a prevencie na poskytnutie podporného opatrenia vo výchove a vzdelávaní (ďalej len „podporné opatrenie“) dieťaťu alebo žiakovi podľa písmen j) až p) adieťaťu alebo žiakovi, ktorého zdravotný stav, sociálne podmienky, jazykové schopnosti, nadanie, správanie, kognitívne schopnosti, motivácia, emocionalita, tvorivosť alebo zručnosti vyžadujú poskytnutie podporného opatrenia</a:t>
            </a:r>
            <a:br>
              <a:rPr lang="sk-SK" sz="2000" dirty="0">
                <a:latin typeface="Arial" panose="020B0604020202020204" pitchFamily="34" charset="0"/>
                <a:cs typeface="Arial" panose="020B0604020202020204" pitchFamily="34" charset="0"/>
              </a:rPr>
            </a:br>
            <a:endParaRPr lang="sk-SK" sz="2000" dirty="0">
              <a:latin typeface="Arial" panose="020B0604020202020204" pitchFamily="34" charset="0"/>
              <a:cs typeface="Arial" panose="020B0604020202020204" pitchFamily="34" charset="0"/>
            </a:endParaRPr>
          </a:p>
        </p:txBody>
      </p:sp>
      <p:sp>
        <p:nvSpPr>
          <p:cNvPr id="3" name="Zástupný objekt pre obsah 2">
            <a:extLst>
              <a:ext uri="{FF2B5EF4-FFF2-40B4-BE49-F238E27FC236}">
                <a16:creationId xmlns:a16="http://schemas.microsoft.com/office/drawing/2014/main" id="{55DA7864-2D66-4522-A6A1-5BD97BFEB537}"/>
              </a:ext>
            </a:extLst>
          </p:cNvPr>
          <p:cNvSpPr>
            <a:spLocks noGrp="1"/>
          </p:cNvSpPr>
          <p:nvPr>
            <p:ph sz="half" idx="1"/>
          </p:nvPr>
        </p:nvSpPr>
        <p:spPr>
          <a:xfrm>
            <a:off x="0" y="2662518"/>
            <a:ext cx="5935985" cy="3462121"/>
          </a:xfrm>
        </p:spPr>
        <p:txBody>
          <a:bodyPr>
            <a:normAutofit fontScale="92500" lnSpcReduction="10000"/>
          </a:bodyPr>
          <a:lstStyle/>
          <a:p>
            <a:pPr marL="0" indent="0" algn="ctr">
              <a:lnSpc>
                <a:spcPct val="160000"/>
              </a:lnSpc>
              <a:spcBef>
                <a:spcPts val="0"/>
              </a:spcBef>
              <a:buNone/>
            </a:pPr>
            <a:r>
              <a:rPr lang="sk-SK" sz="2200" b="1" dirty="0">
                <a:latin typeface="Arial" panose="020B0604020202020204" pitchFamily="34" charset="0"/>
                <a:cs typeface="Arial" panose="020B0604020202020204" pitchFamily="34" charset="0"/>
              </a:rPr>
              <a:t>ŠVVP=DIAGNÓZA=IVP=navýšený normatív</a:t>
            </a:r>
          </a:p>
          <a:p>
            <a:pPr marL="0" indent="0" algn="ctr">
              <a:lnSpc>
                <a:spcPct val="160000"/>
              </a:lnSpc>
              <a:spcBef>
                <a:spcPts val="0"/>
              </a:spcBef>
              <a:buNone/>
            </a:pPr>
            <a:endParaRPr lang="sk-SK" sz="2200" b="1" dirty="0">
              <a:latin typeface="Arial" panose="020B0604020202020204" pitchFamily="34" charset="0"/>
              <a:cs typeface="Arial" panose="020B0604020202020204" pitchFamily="34" charset="0"/>
            </a:endParaRPr>
          </a:p>
          <a:p>
            <a:pPr algn="ctr">
              <a:lnSpc>
                <a:spcPct val="160000"/>
              </a:lnSpc>
              <a:spcBef>
                <a:spcPts val="0"/>
              </a:spcBef>
            </a:pPr>
            <a:r>
              <a:rPr lang="sk-SK" sz="2200" dirty="0">
                <a:latin typeface="Arial" panose="020B0604020202020204" pitchFamily="34" charset="0"/>
                <a:cs typeface="Arial" panose="020B0604020202020204" pitchFamily="34" charset="0"/>
              </a:rPr>
              <a:t>je požiadavka, ktorá </a:t>
            </a:r>
            <a:r>
              <a:rPr lang="sk-SK" sz="2200" u="sng" dirty="0">
                <a:latin typeface="Arial" panose="020B0604020202020204" pitchFamily="34" charset="0"/>
                <a:cs typeface="Arial" panose="020B0604020202020204" pitchFamily="34" charset="0"/>
              </a:rPr>
              <a:t>je určená diagnostikou </a:t>
            </a:r>
          </a:p>
          <a:p>
            <a:pPr marL="0" indent="0" algn="ctr">
              <a:lnSpc>
                <a:spcPct val="160000"/>
              </a:lnSpc>
              <a:spcBef>
                <a:spcPts val="0"/>
              </a:spcBef>
              <a:buNone/>
            </a:pPr>
            <a:r>
              <a:rPr lang="sk-SK" sz="2200" u="sng" dirty="0">
                <a:latin typeface="Arial" panose="020B0604020202020204" pitchFamily="34" charset="0"/>
                <a:cs typeface="Arial" panose="020B0604020202020204" pitchFamily="34" charset="0"/>
              </a:rPr>
              <a:t>v zariadeniach poradenstva a prevencie dieťaťu/žiakovi podľa písmen j) až p),  </a:t>
            </a:r>
          </a:p>
          <a:p>
            <a:pPr marL="0" indent="0" algn="ctr">
              <a:lnSpc>
                <a:spcPct val="160000"/>
              </a:lnSpc>
              <a:spcBef>
                <a:spcPts val="0"/>
              </a:spcBef>
              <a:buNone/>
            </a:pPr>
            <a:r>
              <a:rPr lang="sk-SK" sz="2200" dirty="0">
                <a:latin typeface="Arial" panose="020B0604020202020204" pitchFamily="34" charset="0"/>
                <a:cs typeface="Arial" panose="020B0604020202020204" pitchFamily="34" charset="0"/>
              </a:rPr>
              <a:t>na poskytnutie podporných opatrení</a:t>
            </a:r>
          </a:p>
          <a:p>
            <a:pPr marL="0" indent="0" algn="ctr">
              <a:lnSpc>
                <a:spcPct val="160000"/>
              </a:lnSpc>
              <a:spcBef>
                <a:spcPts val="0"/>
              </a:spcBef>
              <a:buNone/>
            </a:pPr>
            <a:r>
              <a:rPr lang="sk-SK" sz="2200" dirty="0">
                <a:latin typeface="Arial" panose="020B0604020202020204" pitchFamily="34" charset="0"/>
                <a:cs typeface="Arial" panose="020B0604020202020204" pitchFamily="34" charset="0"/>
              </a:rPr>
              <a:t>vo výchove a vzdelávaní</a:t>
            </a:r>
          </a:p>
          <a:p>
            <a:pPr algn="just">
              <a:lnSpc>
                <a:spcPct val="100000"/>
              </a:lnSpc>
            </a:pPr>
            <a:endParaRPr lang="sk-SK" sz="1800" dirty="0">
              <a:latin typeface="Arial" panose="020B0604020202020204" pitchFamily="34" charset="0"/>
              <a:cs typeface="Arial" panose="020B0604020202020204" pitchFamily="34" charset="0"/>
            </a:endParaRPr>
          </a:p>
        </p:txBody>
      </p:sp>
      <p:sp>
        <p:nvSpPr>
          <p:cNvPr id="4" name="Zástupný objekt pre obsah 3">
            <a:extLst>
              <a:ext uri="{FF2B5EF4-FFF2-40B4-BE49-F238E27FC236}">
                <a16:creationId xmlns:a16="http://schemas.microsoft.com/office/drawing/2014/main" id="{1D329954-BBC3-467C-A129-91EB8AEFD499}"/>
              </a:ext>
            </a:extLst>
          </p:cNvPr>
          <p:cNvSpPr>
            <a:spLocks noGrp="1"/>
          </p:cNvSpPr>
          <p:nvPr>
            <p:ph sz="half" idx="2"/>
          </p:nvPr>
        </p:nvSpPr>
        <p:spPr>
          <a:xfrm>
            <a:off x="6254139" y="2662519"/>
            <a:ext cx="5935985" cy="3462122"/>
          </a:xfrm>
        </p:spPr>
        <p:txBody>
          <a:bodyPr>
            <a:normAutofit fontScale="92500" lnSpcReduction="10000"/>
          </a:bodyPr>
          <a:lstStyle/>
          <a:p>
            <a:pPr marL="0" indent="0" algn="ctr">
              <a:lnSpc>
                <a:spcPct val="160000"/>
              </a:lnSpc>
              <a:spcBef>
                <a:spcPts val="0"/>
              </a:spcBef>
              <a:buNone/>
            </a:pPr>
            <a:r>
              <a:rPr lang="sk-SK" sz="2200" b="1" dirty="0">
                <a:latin typeface="Arial" panose="020B0604020202020204" pitchFamily="34" charset="0"/>
                <a:cs typeface="Arial" panose="020B0604020202020204" pitchFamily="34" charset="0"/>
              </a:rPr>
              <a:t>ŠVVP=príspevok na PO</a:t>
            </a:r>
          </a:p>
          <a:p>
            <a:pPr marL="0" indent="0" algn="ctr">
              <a:lnSpc>
                <a:spcPct val="160000"/>
              </a:lnSpc>
              <a:spcBef>
                <a:spcPts val="0"/>
              </a:spcBef>
              <a:buNone/>
            </a:pPr>
            <a:endParaRPr lang="sk-SK" sz="2200" b="1" dirty="0">
              <a:latin typeface="Arial" panose="020B0604020202020204" pitchFamily="34" charset="0"/>
              <a:cs typeface="Arial" panose="020B0604020202020204" pitchFamily="34" charset="0"/>
            </a:endParaRPr>
          </a:p>
          <a:p>
            <a:pPr algn="ctr">
              <a:lnSpc>
                <a:spcPct val="160000"/>
              </a:lnSpc>
              <a:spcBef>
                <a:spcPts val="0"/>
              </a:spcBef>
            </a:pPr>
            <a:r>
              <a:rPr lang="sk-SK" sz="2200" u="sng" dirty="0">
                <a:latin typeface="Arial" panose="020B0604020202020204" pitchFamily="34" charset="0"/>
                <a:cs typeface="Arial" panose="020B0604020202020204" pitchFamily="34" charset="0"/>
              </a:rPr>
              <a:t>je dieťa/žiak, ktorému zdravotný stav, </a:t>
            </a:r>
          </a:p>
          <a:p>
            <a:pPr marL="0" indent="0" algn="ctr">
              <a:lnSpc>
                <a:spcPct val="160000"/>
              </a:lnSpc>
              <a:spcBef>
                <a:spcPts val="0"/>
              </a:spcBef>
              <a:buNone/>
            </a:pPr>
            <a:r>
              <a:rPr lang="sk-SK" sz="2200" u="sng" dirty="0">
                <a:latin typeface="Arial" panose="020B0604020202020204" pitchFamily="34" charset="0"/>
                <a:cs typeface="Arial" panose="020B0604020202020204" pitchFamily="34" charset="0"/>
              </a:rPr>
              <a:t>sociálne podmienky, jazykové schopnosti, nadanie, správanie, kognitívne schopnosti, motivácia, emocionalita, tvorivosť alebo zručnosti </a:t>
            </a:r>
          </a:p>
          <a:p>
            <a:pPr marL="0" indent="0" algn="ctr">
              <a:lnSpc>
                <a:spcPct val="160000"/>
              </a:lnSpc>
              <a:spcBef>
                <a:spcPts val="0"/>
              </a:spcBef>
              <a:buNone/>
            </a:pPr>
            <a:r>
              <a:rPr lang="sk-SK" sz="2200" dirty="0">
                <a:latin typeface="Arial" panose="020B0604020202020204" pitchFamily="34" charset="0"/>
                <a:cs typeface="Arial" panose="020B0604020202020204" pitchFamily="34" charset="0"/>
              </a:rPr>
              <a:t>vyžadujú poskytnutie podporných opatrení </a:t>
            </a:r>
          </a:p>
          <a:p>
            <a:pPr algn="just">
              <a:lnSpc>
                <a:spcPct val="100000"/>
              </a:lnSpc>
            </a:pPr>
            <a:endParaRPr lang="sk-SK"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42951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EC60F5-607C-4BB6-8AE0-14E4E0B77173}"/>
              </a:ext>
            </a:extLst>
          </p:cNvPr>
          <p:cNvSpPr>
            <a:spLocks noGrp="1"/>
          </p:cNvSpPr>
          <p:nvPr>
            <p:ph type="title"/>
          </p:nvPr>
        </p:nvSpPr>
        <p:spPr>
          <a:xfrm>
            <a:off x="1" y="1"/>
            <a:ext cx="12192000" cy="1196697"/>
          </a:xfrm>
        </p:spPr>
        <p:txBody>
          <a:bodyPr>
            <a:normAutofit/>
          </a:bodyPr>
          <a:lstStyle/>
          <a:p>
            <a:r>
              <a:rPr lang="sk-SK" sz="4000" b="1" dirty="0">
                <a:latin typeface="Arial" panose="020B0604020202020204" pitchFamily="34" charset="0"/>
                <a:cs typeface="Arial" panose="020B0604020202020204" pitchFamily="34" charset="0"/>
              </a:rPr>
              <a:t>Ako tomu rozumieť</a:t>
            </a:r>
          </a:p>
        </p:txBody>
      </p:sp>
      <p:sp>
        <p:nvSpPr>
          <p:cNvPr id="3" name="Zástupný text 2">
            <a:extLst>
              <a:ext uri="{FF2B5EF4-FFF2-40B4-BE49-F238E27FC236}">
                <a16:creationId xmlns:a16="http://schemas.microsoft.com/office/drawing/2014/main" id="{09C9F32B-71DE-4E71-AE2A-7DD0CA09F6D3}"/>
              </a:ext>
            </a:extLst>
          </p:cNvPr>
          <p:cNvSpPr>
            <a:spLocks noGrp="1"/>
          </p:cNvSpPr>
          <p:nvPr>
            <p:ph type="body" idx="1"/>
          </p:nvPr>
        </p:nvSpPr>
        <p:spPr>
          <a:xfrm>
            <a:off x="0" y="840441"/>
            <a:ext cx="5935985" cy="1313615"/>
          </a:xfrm>
        </p:spPr>
        <p:txBody>
          <a:bodyPr anchor="ctr">
            <a:normAutofit/>
          </a:bodyPr>
          <a:lstStyle/>
          <a:p>
            <a:pPr algn="ctr"/>
            <a:r>
              <a:rPr lang="sk-SK" sz="2000" b="1" dirty="0">
                <a:latin typeface="Arial" panose="020B0604020202020204" pitchFamily="34" charset="0"/>
                <a:cs typeface="Arial" panose="020B0604020202020204" pitchFamily="34" charset="0"/>
              </a:rPr>
              <a:t>Školský vzdelávací program</a:t>
            </a:r>
          </a:p>
        </p:txBody>
      </p:sp>
      <p:sp>
        <p:nvSpPr>
          <p:cNvPr id="4" name="Zástupný objekt pre obsah 3">
            <a:extLst>
              <a:ext uri="{FF2B5EF4-FFF2-40B4-BE49-F238E27FC236}">
                <a16:creationId xmlns:a16="http://schemas.microsoft.com/office/drawing/2014/main" id="{50405BF5-89AE-421F-92C2-DC6C9B4A254E}"/>
              </a:ext>
            </a:extLst>
          </p:cNvPr>
          <p:cNvSpPr>
            <a:spLocks noGrp="1"/>
          </p:cNvSpPr>
          <p:nvPr>
            <p:ph sz="half" idx="2"/>
          </p:nvPr>
        </p:nvSpPr>
        <p:spPr>
          <a:xfrm>
            <a:off x="0" y="2006770"/>
            <a:ext cx="5935985" cy="4124007"/>
          </a:xfrm>
        </p:spPr>
        <p:txBody>
          <a:bodyPr anchor="t">
            <a:normAutofit/>
          </a:bodyPr>
          <a:lstStyle/>
          <a:p>
            <a:pPr marL="0" indent="0" algn="ctr">
              <a:lnSpc>
                <a:spcPct val="100000"/>
              </a:lnSpc>
              <a:buNone/>
            </a:pPr>
            <a:endParaRPr lang="sk-SK" sz="1800" b="1" dirty="0">
              <a:latin typeface="Arial" panose="020B0604020202020204" pitchFamily="34" charset="0"/>
              <a:cs typeface="Arial" panose="020B0604020202020204" pitchFamily="34" charset="0"/>
            </a:endParaRPr>
          </a:p>
          <a:p>
            <a:pPr marL="0" indent="0" algn="ctr">
              <a:lnSpc>
                <a:spcPct val="100000"/>
              </a:lnSpc>
              <a:buNone/>
            </a:pPr>
            <a:endParaRPr lang="sk-SK" sz="1800" b="1" dirty="0">
              <a:latin typeface="Arial" panose="020B0604020202020204" pitchFamily="34" charset="0"/>
              <a:cs typeface="Arial" panose="020B0604020202020204" pitchFamily="34" charset="0"/>
            </a:endParaRPr>
          </a:p>
          <a:p>
            <a:pPr marL="0" indent="0" algn="ctr">
              <a:lnSpc>
                <a:spcPct val="100000"/>
              </a:lnSpc>
              <a:buNone/>
            </a:pPr>
            <a:endParaRPr lang="sk-SK" sz="1800" b="1" dirty="0">
              <a:latin typeface="Arial" panose="020B0604020202020204" pitchFamily="34" charset="0"/>
              <a:cs typeface="Arial" panose="020B0604020202020204" pitchFamily="34" charset="0"/>
            </a:endParaRPr>
          </a:p>
          <a:p>
            <a:pPr marL="0" indent="0" algn="ctr">
              <a:lnSpc>
                <a:spcPct val="100000"/>
              </a:lnSpc>
              <a:buNone/>
            </a:pPr>
            <a:endParaRPr lang="sk-SK" sz="1800" b="1" dirty="0">
              <a:latin typeface="Arial" panose="020B0604020202020204" pitchFamily="34" charset="0"/>
              <a:cs typeface="Arial" panose="020B0604020202020204" pitchFamily="34" charset="0"/>
            </a:endParaRPr>
          </a:p>
          <a:p>
            <a:pPr marL="0" indent="0" algn="ctr">
              <a:lnSpc>
                <a:spcPct val="100000"/>
              </a:lnSpc>
              <a:buNone/>
            </a:pPr>
            <a:endParaRPr lang="sk-SK" sz="1800" b="1" dirty="0">
              <a:latin typeface="Arial" panose="020B0604020202020204" pitchFamily="34" charset="0"/>
              <a:cs typeface="Arial" panose="020B0604020202020204" pitchFamily="34" charset="0"/>
            </a:endParaRPr>
          </a:p>
          <a:p>
            <a:pPr marL="0" indent="0" algn="ctr">
              <a:lnSpc>
                <a:spcPct val="100000"/>
              </a:lnSpc>
              <a:buNone/>
            </a:pPr>
            <a:endParaRPr lang="sk-SK" sz="1800" b="1" dirty="0">
              <a:latin typeface="Arial" panose="020B0604020202020204" pitchFamily="34" charset="0"/>
              <a:cs typeface="Arial" panose="020B0604020202020204" pitchFamily="34" charset="0"/>
            </a:endParaRPr>
          </a:p>
          <a:p>
            <a:pPr marL="0" indent="0" algn="ctr">
              <a:lnSpc>
                <a:spcPct val="100000"/>
              </a:lnSpc>
              <a:buNone/>
            </a:pPr>
            <a:endParaRPr lang="sk-SK" sz="1800" b="1" dirty="0">
              <a:latin typeface="Arial" panose="020B0604020202020204" pitchFamily="34" charset="0"/>
              <a:cs typeface="Arial" panose="020B0604020202020204" pitchFamily="34" charset="0"/>
            </a:endParaRPr>
          </a:p>
          <a:p>
            <a:pPr marL="0" indent="0" algn="ctr">
              <a:lnSpc>
                <a:spcPct val="100000"/>
              </a:lnSpc>
              <a:buNone/>
            </a:pPr>
            <a:endParaRPr lang="sk-SK" sz="1800" b="1" dirty="0">
              <a:latin typeface="Arial" panose="020B0604020202020204" pitchFamily="34" charset="0"/>
              <a:cs typeface="Arial" panose="020B0604020202020204" pitchFamily="34" charset="0"/>
            </a:endParaRPr>
          </a:p>
          <a:p>
            <a:pPr marL="0" indent="0" algn="ctr">
              <a:lnSpc>
                <a:spcPct val="100000"/>
              </a:lnSpc>
              <a:buNone/>
            </a:pPr>
            <a:endParaRPr lang="sk-SK" sz="1800" b="1" dirty="0">
              <a:latin typeface="Arial" panose="020B0604020202020204" pitchFamily="34" charset="0"/>
              <a:cs typeface="Arial" panose="020B0604020202020204" pitchFamily="34" charset="0"/>
            </a:endParaRPr>
          </a:p>
          <a:p>
            <a:pPr marL="0" indent="0" algn="ctr">
              <a:buNone/>
            </a:pPr>
            <a:endParaRPr lang="sk-SK" sz="1600" dirty="0">
              <a:latin typeface="Arial" panose="020B0604020202020204" pitchFamily="34" charset="0"/>
              <a:cs typeface="Arial" panose="020B0604020202020204" pitchFamily="34" charset="0"/>
            </a:endParaRPr>
          </a:p>
        </p:txBody>
      </p:sp>
      <p:sp>
        <p:nvSpPr>
          <p:cNvPr id="5" name="Zástupný text 4">
            <a:extLst>
              <a:ext uri="{FF2B5EF4-FFF2-40B4-BE49-F238E27FC236}">
                <a16:creationId xmlns:a16="http://schemas.microsoft.com/office/drawing/2014/main" id="{E631CEFA-C97F-4B6C-BFF5-58A2087BC577}"/>
              </a:ext>
            </a:extLst>
          </p:cNvPr>
          <p:cNvSpPr>
            <a:spLocks noGrp="1"/>
          </p:cNvSpPr>
          <p:nvPr>
            <p:ph type="body" sz="quarter" idx="3"/>
          </p:nvPr>
        </p:nvSpPr>
        <p:spPr>
          <a:xfrm>
            <a:off x="6256024" y="840441"/>
            <a:ext cx="5935975" cy="1313615"/>
          </a:xfrm>
        </p:spPr>
        <p:txBody>
          <a:bodyPr anchor="ctr">
            <a:normAutofit/>
          </a:bodyPr>
          <a:lstStyle/>
          <a:p>
            <a:pPr algn="ctr"/>
            <a:r>
              <a:rPr lang="sk-SK" sz="2000" b="1" dirty="0">
                <a:latin typeface="Arial" panose="020B0604020202020204" pitchFamily="34" charset="0"/>
                <a:cs typeface="Arial" panose="020B0604020202020204" pitchFamily="34" charset="0"/>
              </a:rPr>
              <a:t>Individuálny vzdelávací program</a:t>
            </a:r>
          </a:p>
        </p:txBody>
      </p:sp>
      <p:sp>
        <p:nvSpPr>
          <p:cNvPr id="6" name="Zástupný objekt pre obsah 5">
            <a:extLst>
              <a:ext uri="{FF2B5EF4-FFF2-40B4-BE49-F238E27FC236}">
                <a16:creationId xmlns:a16="http://schemas.microsoft.com/office/drawing/2014/main" id="{5645ABAF-3EFF-435A-BA87-83326D2553C9}"/>
              </a:ext>
            </a:extLst>
          </p:cNvPr>
          <p:cNvSpPr>
            <a:spLocks noGrp="1"/>
          </p:cNvSpPr>
          <p:nvPr>
            <p:ph sz="quarter" idx="4"/>
          </p:nvPr>
        </p:nvSpPr>
        <p:spPr>
          <a:xfrm>
            <a:off x="6256025" y="2003992"/>
            <a:ext cx="5935974" cy="4124007"/>
          </a:xfrm>
        </p:spPr>
        <p:txBody>
          <a:bodyPr anchor="t">
            <a:noAutofit/>
          </a:bodyPr>
          <a:lstStyle/>
          <a:p>
            <a:pPr marL="0" indent="0">
              <a:lnSpc>
                <a:spcPct val="100000"/>
              </a:lnSpc>
              <a:spcBef>
                <a:spcPts val="0"/>
              </a:spcBef>
              <a:buNone/>
            </a:pPr>
            <a:r>
              <a:rPr lang="sk-SK" sz="1400" b="1" dirty="0">
                <a:latin typeface="Arial" panose="020B0604020202020204" pitchFamily="34" charset="0"/>
                <a:cs typeface="Arial" panose="020B0604020202020204" pitchFamily="34" charset="0"/>
              </a:rPr>
              <a:t>j) ž. zdravotne znevýhodnení </a:t>
            </a:r>
            <a:r>
              <a:rPr lang="sk-SK" sz="1400" dirty="0">
                <a:latin typeface="Arial" panose="020B0604020202020204" pitchFamily="34" charset="0"/>
                <a:cs typeface="Arial" panose="020B0604020202020204" pitchFamily="34" charset="0"/>
              </a:rPr>
              <a:t>– ZP, </a:t>
            </a:r>
            <a:r>
              <a:rPr lang="sk-SK" sz="1400" dirty="0" err="1">
                <a:latin typeface="Arial" panose="020B0604020202020204" pitchFamily="34" charset="0"/>
                <a:cs typeface="Arial" panose="020B0604020202020204" pitchFamily="34" charset="0"/>
              </a:rPr>
              <a:t>CHaZO</a:t>
            </a:r>
            <a:r>
              <a:rPr lang="sk-SK" sz="1400" dirty="0">
                <a:latin typeface="Arial" panose="020B0604020202020204" pitchFamily="34" charset="0"/>
                <a:cs typeface="Arial" panose="020B0604020202020204" pitchFamily="34" charset="0"/>
              </a:rPr>
              <a:t>, VPU, PS</a:t>
            </a:r>
          </a:p>
          <a:p>
            <a:pPr marL="0" indent="0">
              <a:lnSpc>
                <a:spcPct val="100000"/>
              </a:lnSpc>
              <a:spcBef>
                <a:spcPts val="0"/>
              </a:spcBef>
              <a:buNone/>
            </a:pPr>
            <a:endParaRPr lang="sk-SK" sz="1400" b="1" dirty="0">
              <a:latin typeface="Arial" panose="020B0604020202020204" pitchFamily="34" charset="0"/>
              <a:cs typeface="Arial" panose="020B0604020202020204" pitchFamily="34" charset="0"/>
            </a:endParaRPr>
          </a:p>
          <a:p>
            <a:pPr marL="0" indent="0">
              <a:lnSpc>
                <a:spcPct val="100000"/>
              </a:lnSpc>
              <a:spcBef>
                <a:spcPts val="0"/>
              </a:spcBef>
              <a:buNone/>
            </a:pPr>
            <a:r>
              <a:rPr lang="sk-SK" sz="1400" b="1" dirty="0">
                <a:latin typeface="Arial" panose="020B0604020202020204" pitchFamily="34" charset="0"/>
                <a:cs typeface="Arial" panose="020B0604020202020204" pitchFamily="34" charset="0"/>
              </a:rPr>
              <a:t>k) ž. zdravotne postihnutí </a:t>
            </a:r>
            <a:r>
              <a:rPr lang="sk-SK" sz="1400" dirty="0">
                <a:latin typeface="Arial" panose="020B0604020202020204" pitchFamily="34" charset="0"/>
                <a:cs typeface="Arial" panose="020B0604020202020204" pitchFamily="34" charset="0"/>
              </a:rPr>
              <a:t>– MP, SP, ZP, TP, NKS,  s autizmom a ďalšími </a:t>
            </a:r>
            <a:r>
              <a:rPr lang="sk-SK" sz="1400" dirty="0" err="1">
                <a:latin typeface="Arial" panose="020B0604020202020204" pitchFamily="34" charset="0"/>
                <a:cs typeface="Arial" panose="020B0604020202020204" pitchFamily="34" charset="0"/>
              </a:rPr>
              <a:t>pervazívnymi</a:t>
            </a:r>
            <a:r>
              <a:rPr lang="sk-SK" sz="1400" dirty="0">
                <a:latin typeface="Arial" panose="020B0604020202020204" pitchFamily="34" charset="0"/>
                <a:cs typeface="Arial" panose="020B0604020202020204" pitchFamily="34" charset="0"/>
              </a:rPr>
              <a:t> vývinovými poruchami, VP</a:t>
            </a:r>
          </a:p>
          <a:p>
            <a:pPr marL="0" indent="0">
              <a:lnSpc>
                <a:spcPct val="100000"/>
              </a:lnSpc>
              <a:spcBef>
                <a:spcPts val="0"/>
              </a:spcBef>
              <a:buNone/>
            </a:pPr>
            <a:endParaRPr lang="sk-SK" sz="1400" b="1" dirty="0">
              <a:latin typeface="Arial" panose="020B0604020202020204" pitchFamily="34" charset="0"/>
              <a:cs typeface="Arial" panose="020B0604020202020204" pitchFamily="34" charset="0"/>
            </a:endParaRPr>
          </a:p>
          <a:p>
            <a:pPr marL="0" indent="0">
              <a:lnSpc>
                <a:spcPct val="100000"/>
              </a:lnSpc>
              <a:spcBef>
                <a:spcPts val="0"/>
              </a:spcBef>
              <a:buNone/>
            </a:pPr>
            <a:r>
              <a:rPr lang="sk-SK" sz="1400" b="1" dirty="0">
                <a:latin typeface="Arial" panose="020B0604020202020204" pitchFamily="34" charset="0"/>
                <a:cs typeface="Arial" panose="020B0604020202020204" pitchFamily="34" charset="0"/>
              </a:rPr>
              <a:t>l) ž. chorí a zdravotne oslabení </a:t>
            </a:r>
            <a:r>
              <a:rPr lang="sk-SK" sz="1400" dirty="0">
                <a:latin typeface="Arial" panose="020B0604020202020204" pitchFamily="34" charset="0"/>
                <a:cs typeface="Arial" panose="020B0604020202020204" pitchFamily="34" charset="0"/>
              </a:rPr>
              <a:t>– </a:t>
            </a:r>
            <a:r>
              <a:rPr lang="sk-SK" sz="1200" dirty="0">
                <a:latin typeface="Arial" panose="020B0604020202020204" pitchFamily="34" charset="0"/>
                <a:cs typeface="Arial" panose="020B0604020202020204" pitchFamily="34" charset="0"/>
              </a:rPr>
              <a:t>dlhodobý charakter, vzdelávaní v                                        školách pri zdravotníckych                                             zariadeniach</a:t>
            </a:r>
            <a:endParaRPr lang="sk-SK" sz="1400" dirty="0">
              <a:latin typeface="Arial" panose="020B0604020202020204" pitchFamily="34" charset="0"/>
              <a:cs typeface="Arial" panose="020B0604020202020204" pitchFamily="34" charset="0"/>
            </a:endParaRPr>
          </a:p>
          <a:p>
            <a:pPr marL="0" indent="0">
              <a:lnSpc>
                <a:spcPct val="100000"/>
              </a:lnSpc>
              <a:spcBef>
                <a:spcPts val="0"/>
              </a:spcBef>
              <a:buNone/>
            </a:pPr>
            <a:endParaRPr lang="sk-SK" sz="1400" b="1" dirty="0">
              <a:latin typeface="Arial" panose="020B0604020202020204" pitchFamily="34" charset="0"/>
              <a:cs typeface="Arial" panose="020B0604020202020204" pitchFamily="34" charset="0"/>
            </a:endParaRPr>
          </a:p>
          <a:p>
            <a:pPr marL="0" indent="0">
              <a:lnSpc>
                <a:spcPct val="100000"/>
              </a:lnSpc>
              <a:spcBef>
                <a:spcPts val="0"/>
              </a:spcBef>
              <a:buNone/>
            </a:pPr>
            <a:r>
              <a:rPr lang="sk-SK" sz="1400" b="1" dirty="0">
                <a:latin typeface="Arial" panose="020B0604020202020204" pitchFamily="34" charset="0"/>
                <a:cs typeface="Arial" panose="020B0604020202020204" pitchFamily="34" charset="0"/>
              </a:rPr>
              <a:t>m) ž. s vývinovými                                                    poruchami učenia</a:t>
            </a:r>
            <a:r>
              <a:rPr lang="sk-SK" sz="1400" dirty="0">
                <a:latin typeface="Arial" panose="020B0604020202020204" pitchFamily="34" charset="0"/>
                <a:cs typeface="Arial" panose="020B0604020202020204" pitchFamily="34" charset="0"/>
              </a:rPr>
              <a:t>, </a:t>
            </a:r>
            <a:r>
              <a:rPr lang="sk-SK" sz="1400" b="1" dirty="0">
                <a:latin typeface="Arial" panose="020B0604020202020204" pitchFamily="34" charset="0"/>
                <a:cs typeface="Arial" panose="020B0604020202020204" pitchFamily="34" charset="0"/>
              </a:rPr>
              <a:t>poruchami aktivity                                                    a  pozornosti</a:t>
            </a:r>
          </a:p>
          <a:p>
            <a:pPr marL="0" indent="0">
              <a:lnSpc>
                <a:spcPct val="100000"/>
              </a:lnSpc>
              <a:spcBef>
                <a:spcPts val="0"/>
              </a:spcBef>
              <a:buNone/>
            </a:pPr>
            <a:endParaRPr lang="sk-SK" sz="1400" b="1" dirty="0">
              <a:latin typeface="Arial" panose="020B0604020202020204" pitchFamily="34" charset="0"/>
              <a:cs typeface="Arial" panose="020B0604020202020204" pitchFamily="34" charset="0"/>
            </a:endParaRPr>
          </a:p>
          <a:p>
            <a:pPr marL="0" indent="0">
              <a:lnSpc>
                <a:spcPct val="100000"/>
              </a:lnSpc>
              <a:spcBef>
                <a:spcPts val="0"/>
              </a:spcBef>
              <a:buNone/>
            </a:pPr>
            <a:r>
              <a:rPr lang="sk-SK" sz="1400" b="1" dirty="0">
                <a:latin typeface="Arial" panose="020B0604020202020204" pitchFamily="34" charset="0"/>
                <a:cs typeface="Arial" panose="020B0604020202020204" pitchFamily="34" charset="0"/>
              </a:rPr>
              <a:t>n) ž. s poruchami                                                     správania</a:t>
            </a:r>
            <a:r>
              <a:rPr lang="sk-SK" sz="1400" dirty="0">
                <a:latin typeface="Arial" panose="020B0604020202020204" pitchFamily="34" charset="0"/>
                <a:cs typeface="Arial" panose="020B0604020202020204" pitchFamily="34" charset="0"/>
              </a:rPr>
              <a:t> – </a:t>
            </a:r>
            <a:r>
              <a:rPr lang="sk-SK" sz="1200" dirty="0">
                <a:latin typeface="Arial" panose="020B0604020202020204" pitchFamily="34" charset="0"/>
                <a:cs typeface="Arial" panose="020B0604020202020204" pitchFamily="34" charset="0"/>
              </a:rPr>
              <a:t>narušené funkcie v oblasti emocionálnej                                                a sociálnej</a:t>
            </a:r>
          </a:p>
          <a:p>
            <a:pPr marL="0" indent="0">
              <a:lnSpc>
                <a:spcPct val="100000"/>
              </a:lnSpc>
              <a:spcBef>
                <a:spcPts val="0"/>
              </a:spcBef>
              <a:buNone/>
            </a:pPr>
            <a:endParaRPr lang="sk-SK" sz="1200" b="1" dirty="0">
              <a:latin typeface="Arial" panose="020B0604020202020204" pitchFamily="34" charset="0"/>
              <a:cs typeface="Arial" panose="020B0604020202020204" pitchFamily="34" charset="0"/>
            </a:endParaRPr>
          </a:p>
          <a:p>
            <a:pPr marL="0" indent="0">
              <a:lnSpc>
                <a:spcPct val="100000"/>
              </a:lnSpc>
              <a:spcBef>
                <a:spcPts val="0"/>
              </a:spcBef>
              <a:buNone/>
            </a:pPr>
            <a:r>
              <a:rPr lang="sk-SK" sz="1400" b="1" dirty="0">
                <a:latin typeface="Arial" panose="020B0604020202020204" pitchFamily="34" charset="0"/>
                <a:cs typeface="Arial" panose="020B0604020202020204" pitchFamily="34" charset="0"/>
              </a:rPr>
              <a:t>o) ž. zo SZP</a:t>
            </a:r>
            <a:r>
              <a:rPr lang="sk-SK" sz="1400" dirty="0">
                <a:latin typeface="Arial" panose="020B0604020202020204" pitchFamily="34" charset="0"/>
                <a:cs typeface="Arial" panose="020B0604020202020204" pitchFamily="34" charset="0"/>
              </a:rPr>
              <a:t> – sociálne, rodinné, ekonomické, kultúrne podmienky                                           nedostatočne podnecujú rozvoj vlastností a neposkytujú dostatok                                  primeraných podnetov pre rozvoj ich osobnosti</a:t>
            </a:r>
          </a:p>
          <a:p>
            <a:pPr marL="0" indent="0">
              <a:lnSpc>
                <a:spcPct val="100000"/>
              </a:lnSpc>
              <a:spcBef>
                <a:spcPts val="0"/>
              </a:spcBef>
              <a:buNone/>
            </a:pPr>
            <a:endParaRPr lang="sk-SK" sz="1400" b="1" dirty="0">
              <a:latin typeface="Arial" panose="020B0604020202020204" pitchFamily="34" charset="0"/>
              <a:cs typeface="Arial" panose="020B0604020202020204" pitchFamily="34" charset="0"/>
            </a:endParaRPr>
          </a:p>
          <a:p>
            <a:pPr marL="0" indent="0">
              <a:lnSpc>
                <a:spcPct val="100000"/>
              </a:lnSpc>
              <a:spcBef>
                <a:spcPts val="0"/>
              </a:spcBef>
              <a:buNone/>
            </a:pPr>
            <a:r>
              <a:rPr lang="sk-SK" sz="1400" b="1" dirty="0">
                <a:latin typeface="Arial" panose="020B0604020202020204" pitchFamily="34" charset="0"/>
                <a:cs typeface="Arial" panose="020B0604020202020204" pitchFamily="34" charset="0"/>
              </a:rPr>
              <a:t>p) ž. nadaní </a:t>
            </a:r>
          </a:p>
        </p:txBody>
      </p:sp>
      <p:sp>
        <p:nvSpPr>
          <p:cNvPr id="11" name="Plaketa 10">
            <a:extLst>
              <a:ext uri="{FF2B5EF4-FFF2-40B4-BE49-F238E27FC236}">
                <a16:creationId xmlns:a16="http://schemas.microsoft.com/office/drawing/2014/main" id="{53B613D5-3A14-4BC7-82C2-B021737B659C}"/>
              </a:ext>
            </a:extLst>
          </p:cNvPr>
          <p:cNvSpPr/>
          <p:nvPr/>
        </p:nvSpPr>
        <p:spPr>
          <a:xfrm>
            <a:off x="8369286" y="3398768"/>
            <a:ext cx="1971501" cy="1573795"/>
          </a:xfrm>
          <a:prstGeom prst="plaqu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k-SK" sz="2000" b="1" dirty="0">
                <a:latin typeface="Arial" panose="020B0604020202020204" pitchFamily="34" charset="0"/>
                <a:cs typeface="Arial" panose="020B0604020202020204" pitchFamily="34" charset="0"/>
              </a:rPr>
              <a:t>ŽIACI </a:t>
            </a:r>
          </a:p>
          <a:p>
            <a:pPr algn="ctr"/>
            <a:r>
              <a:rPr lang="sk-SK" sz="2000" b="1" dirty="0">
                <a:latin typeface="Arial" panose="020B0604020202020204" pitchFamily="34" charset="0"/>
                <a:cs typeface="Arial" panose="020B0604020202020204" pitchFamily="34" charset="0"/>
              </a:rPr>
              <a:t>so </a:t>
            </a:r>
          </a:p>
          <a:p>
            <a:pPr algn="ctr"/>
            <a:r>
              <a:rPr lang="sk-SK" sz="2000" b="1" dirty="0">
                <a:latin typeface="Arial" panose="020B0604020202020204" pitchFamily="34" charset="0"/>
                <a:cs typeface="Arial" panose="020B0604020202020204" pitchFamily="34" charset="0"/>
              </a:rPr>
              <a:t>ŠVVP s konkrétnou diagnózou</a:t>
            </a:r>
          </a:p>
        </p:txBody>
      </p:sp>
      <p:sp>
        <p:nvSpPr>
          <p:cNvPr id="13" name="Päťuholník 12">
            <a:extLst>
              <a:ext uri="{FF2B5EF4-FFF2-40B4-BE49-F238E27FC236}">
                <a16:creationId xmlns:a16="http://schemas.microsoft.com/office/drawing/2014/main" id="{84CB4240-A6ED-48D4-9804-745AAF40E6AC}"/>
              </a:ext>
            </a:extLst>
          </p:cNvPr>
          <p:cNvSpPr/>
          <p:nvPr/>
        </p:nvSpPr>
        <p:spPr>
          <a:xfrm>
            <a:off x="1740405" y="2556314"/>
            <a:ext cx="2455171" cy="2003412"/>
          </a:xfrm>
          <a:prstGeom prst="pent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k-SK" sz="2000" b="1" dirty="0">
                <a:latin typeface="Arial" panose="020B0604020202020204" pitchFamily="34" charset="0"/>
                <a:cs typeface="Arial" panose="020B0604020202020204" pitchFamily="34" charset="0"/>
              </a:rPr>
              <a:t>VŠETCI ŽIACI</a:t>
            </a:r>
          </a:p>
        </p:txBody>
      </p:sp>
      <p:sp>
        <p:nvSpPr>
          <p:cNvPr id="16" name="Obdĺžnik 15">
            <a:extLst>
              <a:ext uri="{FF2B5EF4-FFF2-40B4-BE49-F238E27FC236}">
                <a16:creationId xmlns:a16="http://schemas.microsoft.com/office/drawing/2014/main" id="{D43F9037-2776-4ADE-8A20-19A982B92C14}"/>
              </a:ext>
            </a:extLst>
          </p:cNvPr>
          <p:cNvSpPr/>
          <p:nvPr/>
        </p:nvSpPr>
        <p:spPr>
          <a:xfrm>
            <a:off x="2105753" y="1778677"/>
            <a:ext cx="1724473" cy="5523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k-SK" sz="1600" dirty="0">
                <a:latin typeface="Arial" panose="020B0604020202020204" pitchFamily="34" charset="0"/>
                <a:cs typeface="Arial" panose="020B0604020202020204" pitchFamily="34" charset="0"/>
              </a:rPr>
              <a:t>intaktní žiaci</a:t>
            </a:r>
          </a:p>
        </p:txBody>
      </p:sp>
      <p:sp>
        <p:nvSpPr>
          <p:cNvPr id="7" name="Obdĺžnik 6">
            <a:extLst>
              <a:ext uri="{FF2B5EF4-FFF2-40B4-BE49-F238E27FC236}">
                <a16:creationId xmlns:a16="http://schemas.microsoft.com/office/drawing/2014/main" id="{D25F0454-1538-47A8-8643-C2E98D03D6FB}"/>
              </a:ext>
            </a:extLst>
          </p:cNvPr>
          <p:cNvSpPr/>
          <p:nvPr/>
        </p:nvSpPr>
        <p:spPr>
          <a:xfrm>
            <a:off x="231995" y="4217159"/>
            <a:ext cx="1743688" cy="55232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k-SK" sz="1600" dirty="0">
                <a:latin typeface="Arial" panose="020B0604020202020204" pitchFamily="34" charset="0"/>
                <a:cs typeface="Arial" panose="020B0604020202020204" pitchFamily="34" charset="0"/>
              </a:rPr>
              <a:t>rizikoví žiaci</a:t>
            </a:r>
          </a:p>
        </p:txBody>
      </p:sp>
      <p:sp>
        <p:nvSpPr>
          <p:cNvPr id="8" name="Obdĺžnik 7">
            <a:extLst>
              <a:ext uri="{FF2B5EF4-FFF2-40B4-BE49-F238E27FC236}">
                <a16:creationId xmlns:a16="http://schemas.microsoft.com/office/drawing/2014/main" id="{A3B729B2-8C48-4F1A-BCF5-7F9D147397B0}"/>
              </a:ext>
            </a:extLst>
          </p:cNvPr>
          <p:cNvSpPr/>
          <p:nvPr/>
        </p:nvSpPr>
        <p:spPr>
          <a:xfrm>
            <a:off x="3032313" y="4688601"/>
            <a:ext cx="2850776" cy="132895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sk-SK" sz="1600" dirty="0">
                <a:latin typeface="Arial" panose="020B0604020202020204" pitchFamily="34" charset="0"/>
                <a:cs typeface="Arial" panose="020B0604020202020204" pitchFamily="34" charset="0"/>
              </a:rPr>
              <a:t>žiaci so ŠVVP, ktorí nemajú diagnostikovanú konkrétnu diagnózu podľa § 2 písm. j) až p) - (napr. žiaci s nízkym intelektom) </a:t>
            </a:r>
          </a:p>
        </p:txBody>
      </p:sp>
    </p:spTree>
    <p:extLst>
      <p:ext uri="{BB962C8B-B14F-4D97-AF65-F5344CB8AC3E}">
        <p14:creationId xmlns:p14="http://schemas.microsoft.com/office/powerpoint/2010/main" val="1073583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B277F2-B493-49FF-ADFF-8E1CE76F91C8}"/>
              </a:ext>
            </a:extLst>
          </p:cNvPr>
          <p:cNvSpPr>
            <a:spLocks noGrp="1"/>
          </p:cNvSpPr>
          <p:nvPr>
            <p:ph type="title"/>
          </p:nvPr>
        </p:nvSpPr>
        <p:spPr>
          <a:xfrm>
            <a:off x="0" y="1"/>
            <a:ext cx="12191999" cy="979914"/>
          </a:xfrm>
        </p:spPr>
        <p:txBody>
          <a:bodyPr>
            <a:normAutofit/>
          </a:bodyPr>
          <a:lstStyle/>
          <a:p>
            <a:r>
              <a:rPr lang="sk-SK" sz="4000" b="1" dirty="0">
                <a:latin typeface="Arial" panose="020B0604020202020204" pitchFamily="34" charset="0"/>
                <a:cs typeface="Arial" panose="020B0604020202020204" pitchFamily="34" charset="0"/>
              </a:rPr>
              <a:t>Inklúzia </a:t>
            </a:r>
            <a:r>
              <a:rPr lang="sk-SK" sz="4000" b="1" dirty="0" err="1">
                <a:latin typeface="Arial" panose="020B0604020202020204" pitchFamily="34" charset="0"/>
                <a:cs typeface="Arial" panose="020B0604020202020204" pitchFamily="34" charset="0"/>
              </a:rPr>
              <a:t>vs</a:t>
            </a:r>
            <a:r>
              <a:rPr lang="sk-SK" sz="4000" b="1" dirty="0">
                <a:latin typeface="Arial" panose="020B0604020202020204" pitchFamily="34" charset="0"/>
                <a:cs typeface="Arial" panose="020B0604020202020204" pitchFamily="34" charset="0"/>
              </a:rPr>
              <a:t>. </a:t>
            </a:r>
            <a:r>
              <a:rPr lang="sk-SK" sz="4000" b="1" dirty="0" err="1">
                <a:latin typeface="Arial" panose="020B0604020202020204" pitchFamily="34" charset="0"/>
                <a:cs typeface="Arial" panose="020B0604020202020204" pitchFamily="34" charset="0"/>
              </a:rPr>
              <a:t>Švvp</a:t>
            </a:r>
            <a:r>
              <a:rPr lang="sk-SK" sz="4000" b="1" dirty="0">
                <a:latin typeface="Arial" panose="020B0604020202020204" pitchFamily="34" charset="0"/>
                <a:cs typeface="Arial" panose="020B0604020202020204" pitchFamily="34" charset="0"/>
              </a:rPr>
              <a:t>=PO </a:t>
            </a:r>
          </a:p>
        </p:txBody>
      </p:sp>
      <p:sp>
        <p:nvSpPr>
          <p:cNvPr id="3" name="Zástupný text 2">
            <a:extLst>
              <a:ext uri="{FF2B5EF4-FFF2-40B4-BE49-F238E27FC236}">
                <a16:creationId xmlns:a16="http://schemas.microsoft.com/office/drawing/2014/main" id="{41A0CB30-002A-40D5-9BD4-DEC60CA481C3}"/>
              </a:ext>
            </a:extLst>
          </p:cNvPr>
          <p:cNvSpPr>
            <a:spLocks noGrp="1"/>
          </p:cNvSpPr>
          <p:nvPr>
            <p:ph type="body" idx="1"/>
          </p:nvPr>
        </p:nvSpPr>
        <p:spPr>
          <a:xfrm>
            <a:off x="49306" y="979915"/>
            <a:ext cx="6046693" cy="559773"/>
          </a:xfrm>
        </p:spPr>
        <p:txBody>
          <a:bodyPr anchor="ctr">
            <a:normAutofit/>
          </a:bodyPr>
          <a:lstStyle/>
          <a:p>
            <a:pPr algn="ctr"/>
            <a:r>
              <a:rPr lang="sk-SK" sz="1600" b="1" dirty="0">
                <a:latin typeface="Arial" panose="020B0604020202020204" pitchFamily="34" charset="0"/>
                <a:cs typeface="Arial" panose="020B0604020202020204" pitchFamily="34" charset="0"/>
              </a:rPr>
              <a:t>Inkluzívne vzdelávanie</a:t>
            </a:r>
            <a:endParaRPr lang="sk-SK" sz="1800" b="1" dirty="0">
              <a:latin typeface="Arial" panose="020B0604020202020204" pitchFamily="34" charset="0"/>
              <a:cs typeface="Arial" panose="020B0604020202020204" pitchFamily="34" charset="0"/>
            </a:endParaRPr>
          </a:p>
        </p:txBody>
      </p:sp>
      <p:sp>
        <p:nvSpPr>
          <p:cNvPr id="4" name="Zástupný objekt pre obsah 3">
            <a:extLst>
              <a:ext uri="{FF2B5EF4-FFF2-40B4-BE49-F238E27FC236}">
                <a16:creationId xmlns:a16="http://schemas.microsoft.com/office/drawing/2014/main" id="{C1222563-922A-4D2D-8FB8-64EB01533106}"/>
              </a:ext>
            </a:extLst>
          </p:cNvPr>
          <p:cNvSpPr>
            <a:spLocks noGrp="1"/>
          </p:cNvSpPr>
          <p:nvPr>
            <p:ph sz="half" idx="2"/>
          </p:nvPr>
        </p:nvSpPr>
        <p:spPr>
          <a:xfrm>
            <a:off x="-1" y="1539688"/>
            <a:ext cx="6360459" cy="4612341"/>
          </a:xfrm>
        </p:spPr>
        <p:txBody>
          <a:bodyPr>
            <a:noAutofit/>
          </a:bodyPr>
          <a:lstStyle/>
          <a:p>
            <a:pPr marL="0" algn="ctr">
              <a:lnSpc>
                <a:spcPct val="150000"/>
              </a:lnSpc>
              <a:spcBef>
                <a:spcPts val="0"/>
              </a:spcBef>
            </a:pPr>
            <a:r>
              <a:rPr lang="sk-SK" sz="1600" dirty="0">
                <a:latin typeface="Arial" panose="020B0604020202020204" pitchFamily="34" charset="0"/>
                <a:cs typeface="Arial" panose="020B0604020202020204" pitchFamily="34" charset="0"/>
              </a:rPr>
              <a:t>Diferencované učenie</a:t>
            </a:r>
          </a:p>
          <a:p>
            <a:pPr marL="0" algn="ctr">
              <a:lnSpc>
                <a:spcPct val="150000"/>
              </a:lnSpc>
              <a:spcBef>
                <a:spcPts val="0"/>
              </a:spcBef>
            </a:pPr>
            <a:r>
              <a:rPr lang="sk-SK" sz="1600" dirty="0">
                <a:latin typeface="Arial" panose="020B0604020202020204" pitchFamily="34" charset="0"/>
                <a:cs typeface="Arial" panose="020B0604020202020204" pitchFamily="34" charset="0"/>
              </a:rPr>
              <a:t>Flexibilita</a:t>
            </a:r>
          </a:p>
          <a:p>
            <a:pPr marL="0" algn="ctr">
              <a:lnSpc>
                <a:spcPct val="150000"/>
              </a:lnSpc>
              <a:spcBef>
                <a:spcPts val="0"/>
              </a:spcBef>
            </a:pPr>
            <a:r>
              <a:rPr lang="sk-SK" sz="1600" dirty="0">
                <a:latin typeface="Arial" panose="020B0604020202020204" pitchFamily="34" charset="0"/>
                <a:cs typeface="Arial" panose="020B0604020202020204" pitchFamily="34" charset="0"/>
              </a:rPr>
              <a:t>Rôzne formy učenia, hodnotenia</a:t>
            </a:r>
          </a:p>
          <a:p>
            <a:pPr marL="0" algn="ctr">
              <a:lnSpc>
                <a:spcPct val="150000"/>
              </a:lnSpc>
              <a:spcBef>
                <a:spcPts val="0"/>
              </a:spcBef>
            </a:pPr>
            <a:r>
              <a:rPr lang="sk-SK" sz="1600" dirty="0">
                <a:latin typeface="Arial" panose="020B0604020202020204" pitchFamily="34" charset="0"/>
                <a:cs typeface="Arial" panose="020B0604020202020204" pitchFamily="34" charset="0"/>
              </a:rPr>
              <a:t>Dosahovanie všeobecných cieľov nie konkrétnych škatuliek</a:t>
            </a:r>
          </a:p>
          <a:p>
            <a:pPr marL="0" algn="ctr">
              <a:lnSpc>
                <a:spcPct val="150000"/>
              </a:lnSpc>
              <a:spcBef>
                <a:spcPts val="0"/>
              </a:spcBef>
            </a:pPr>
            <a:r>
              <a:rPr lang="sk-SK" sz="1600" dirty="0">
                <a:latin typeface="Arial" panose="020B0604020202020204" pitchFamily="34" charset="0"/>
                <a:cs typeface="Arial" panose="020B0604020202020204" pitchFamily="34" charset="0"/>
              </a:rPr>
              <a:t>Kariérny rozvoj</a:t>
            </a:r>
          </a:p>
          <a:p>
            <a:pPr marL="0" algn="ctr">
              <a:lnSpc>
                <a:spcPct val="150000"/>
              </a:lnSpc>
              <a:spcBef>
                <a:spcPts val="0"/>
              </a:spcBef>
            </a:pPr>
            <a:r>
              <a:rPr lang="sk-SK" sz="1600" dirty="0" err="1">
                <a:latin typeface="Arial" panose="020B0604020202020204" pitchFamily="34" charset="0"/>
                <a:cs typeface="Arial" panose="020B0604020202020204" pitchFamily="34" charset="0"/>
              </a:rPr>
              <a:t>Facilitatívne</a:t>
            </a:r>
            <a:r>
              <a:rPr lang="sk-SK" sz="1600" dirty="0">
                <a:latin typeface="Arial" panose="020B0604020202020204" pitchFamily="34" charset="0"/>
                <a:cs typeface="Arial" panose="020B0604020202020204" pitchFamily="34" charset="0"/>
              </a:rPr>
              <a:t> a </a:t>
            </a:r>
            <a:r>
              <a:rPr lang="sk-SK" sz="1600" dirty="0" err="1">
                <a:latin typeface="Arial" panose="020B0604020202020204" pitchFamily="34" charset="0"/>
                <a:cs typeface="Arial" panose="020B0604020202020204" pitchFamily="34" charset="0"/>
              </a:rPr>
              <a:t>reflektívne</a:t>
            </a:r>
            <a:r>
              <a:rPr lang="sk-SK" sz="1600" dirty="0">
                <a:latin typeface="Arial" panose="020B0604020202020204" pitchFamily="34" charset="0"/>
                <a:cs typeface="Arial" panose="020B0604020202020204" pitchFamily="34" charset="0"/>
              </a:rPr>
              <a:t> učenie</a:t>
            </a:r>
          </a:p>
          <a:p>
            <a:pPr marL="0" algn="ctr">
              <a:lnSpc>
                <a:spcPct val="150000"/>
              </a:lnSpc>
              <a:spcBef>
                <a:spcPts val="0"/>
              </a:spcBef>
            </a:pPr>
            <a:r>
              <a:rPr lang="sk-SK" sz="1600" dirty="0">
                <a:latin typeface="Arial" panose="020B0604020202020204" pitchFamily="34" charset="0"/>
                <a:cs typeface="Arial" panose="020B0604020202020204" pitchFamily="34" charset="0"/>
              </a:rPr>
              <a:t>Medzigeneračné priateľstvá</a:t>
            </a:r>
          </a:p>
          <a:p>
            <a:pPr marL="0" indent="0" algn="ctr">
              <a:lnSpc>
                <a:spcPct val="150000"/>
              </a:lnSpc>
              <a:spcBef>
                <a:spcPts val="0"/>
              </a:spcBef>
              <a:buNone/>
            </a:pPr>
            <a:endParaRPr lang="sk-SK" sz="1400" dirty="0">
              <a:latin typeface="Arial" panose="020B0604020202020204" pitchFamily="34" charset="0"/>
              <a:cs typeface="Arial" panose="020B0604020202020204" pitchFamily="34" charset="0"/>
            </a:endParaRPr>
          </a:p>
          <a:p>
            <a:pPr marL="0" indent="0" algn="ctr">
              <a:lnSpc>
                <a:spcPct val="150000"/>
              </a:lnSpc>
              <a:spcBef>
                <a:spcPts val="0"/>
              </a:spcBef>
              <a:buNone/>
            </a:pPr>
            <a:r>
              <a:rPr lang="sk-SK" sz="1400" dirty="0">
                <a:latin typeface="Arial" panose="020B0604020202020204" pitchFamily="34" charset="0"/>
                <a:cs typeface="Arial" panose="020B0604020202020204" pitchFamily="34" charset="0"/>
              </a:rPr>
              <a:t>V súlade so Všeobecným komentárom č. 4 (2016) o práve na inkluzívne vzdelávanie, ktorý k Dohovoru o právach osôb so zdravotným postihnutím vypracoval Výbor OSN pre práva osôb so zdravotným </a:t>
            </a:r>
            <a:r>
              <a:rPr lang="sk-SK" sz="1400" dirty="0" err="1">
                <a:latin typeface="Arial" panose="020B0604020202020204" pitchFamily="34" charset="0"/>
                <a:cs typeface="Arial" panose="020B0604020202020204" pitchFamily="34" charset="0"/>
              </a:rPr>
              <a:t>postihnutím,sa</a:t>
            </a:r>
            <a:r>
              <a:rPr lang="sk-SK" sz="1400" dirty="0">
                <a:latin typeface="Arial" panose="020B0604020202020204" pitchFamily="34" charset="0"/>
                <a:cs typeface="Arial" panose="020B0604020202020204" pitchFamily="34" charset="0"/>
              </a:rPr>
              <a:t> za východiskové princípy inkluzívneho vzdelávania považujú: </a:t>
            </a:r>
          </a:p>
          <a:p>
            <a:pPr marL="0" indent="0" algn="ctr">
              <a:lnSpc>
                <a:spcPct val="150000"/>
              </a:lnSpc>
              <a:spcBef>
                <a:spcPts val="0"/>
              </a:spcBef>
              <a:buNone/>
            </a:pPr>
            <a:r>
              <a:rPr lang="sk-SK" sz="1400" b="1" dirty="0">
                <a:solidFill>
                  <a:schemeClr val="accent1"/>
                </a:solidFill>
                <a:latin typeface="Arial" panose="020B0604020202020204" pitchFamily="34" charset="0"/>
                <a:cs typeface="Arial" panose="020B0604020202020204" pitchFamily="34" charset="0"/>
              </a:rPr>
              <a:t>DOSTUPONOSŤ – PRÍSTUPNOSŤ – PRIJATEĽNOSŤ - </a:t>
            </a:r>
            <a:r>
              <a:rPr lang="sk-SK" sz="1400" b="1" dirty="0" err="1">
                <a:solidFill>
                  <a:schemeClr val="accent1"/>
                </a:solidFill>
                <a:latin typeface="Arial" panose="020B0604020202020204" pitchFamily="34" charset="0"/>
                <a:cs typeface="Arial" panose="020B0604020202020204" pitchFamily="34" charset="0"/>
              </a:rPr>
              <a:t>PRISPôSOBIVOSŤ</a:t>
            </a:r>
            <a:endParaRPr lang="sk-SK" sz="1400" b="1" dirty="0">
              <a:solidFill>
                <a:schemeClr val="accent1"/>
              </a:solidFill>
              <a:latin typeface="Arial" panose="020B0604020202020204" pitchFamily="34" charset="0"/>
              <a:cs typeface="Arial" panose="020B0604020202020204" pitchFamily="34" charset="0"/>
            </a:endParaRPr>
          </a:p>
          <a:p>
            <a:pPr marL="0" indent="0">
              <a:lnSpc>
                <a:spcPct val="100000"/>
              </a:lnSpc>
              <a:buNone/>
            </a:pPr>
            <a:endParaRPr lang="sk-SK" sz="1400" dirty="0">
              <a:latin typeface="Arial" panose="020B0604020202020204" pitchFamily="34" charset="0"/>
              <a:cs typeface="Arial" panose="020B0604020202020204" pitchFamily="34" charset="0"/>
            </a:endParaRPr>
          </a:p>
        </p:txBody>
      </p:sp>
      <p:sp>
        <p:nvSpPr>
          <p:cNvPr id="5" name="Zástupný text 4">
            <a:extLst>
              <a:ext uri="{FF2B5EF4-FFF2-40B4-BE49-F238E27FC236}">
                <a16:creationId xmlns:a16="http://schemas.microsoft.com/office/drawing/2014/main" id="{261CC06D-8956-422C-AF05-98D42D431C4B}"/>
              </a:ext>
            </a:extLst>
          </p:cNvPr>
          <p:cNvSpPr>
            <a:spLocks noGrp="1"/>
          </p:cNvSpPr>
          <p:nvPr>
            <p:ph type="body" sz="quarter" idx="3"/>
          </p:nvPr>
        </p:nvSpPr>
        <p:spPr>
          <a:xfrm>
            <a:off x="6256024" y="927847"/>
            <a:ext cx="5886669" cy="793377"/>
          </a:xfrm>
        </p:spPr>
        <p:txBody>
          <a:bodyPr anchor="ctr">
            <a:normAutofit/>
          </a:bodyPr>
          <a:lstStyle/>
          <a:p>
            <a:pPr algn="ctr"/>
            <a:r>
              <a:rPr lang="sk-SK" sz="1600" b="1" dirty="0" err="1">
                <a:latin typeface="Arial" panose="020B0604020202020204" pitchFamily="34" charset="0"/>
                <a:cs typeface="Arial" panose="020B0604020202020204" pitchFamily="34" charset="0"/>
              </a:rPr>
              <a:t>ŠpeciálnA</a:t>
            </a:r>
            <a:r>
              <a:rPr lang="sk-SK" sz="1600" b="1" dirty="0">
                <a:latin typeface="Arial" panose="020B0604020202020204" pitchFamily="34" charset="0"/>
                <a:cs typeface="Arial" panose="020B0604020202020204" pitchFamily="34" charset="0"/>
              </a:rPr>
              <a:t> výchovno-vzdelávacia potreba = podporné opatrenie</a:t>
            </a:r>
          </a:p>
        </p:txBody>
      </p:sp>
      <p:sp>
        <p:nvSpPr>
          <p:cNvPr id="6" name="Zástupný objekt pre obsah 5">
            <a:extLst>
              <a:ext uri="{FF2B5EF4-FFF2-40B4-BE49-F238E27FC236}">
                <a16:creationId xmlns:a16="http://schemas.microsoft.com/office/drawing/2014/main" id="{9F5F5189-5599-4899-82B4-E7B4440BC941}"/>
              </a:ext>
            </a:extLst>
          </p:cNvPr>
          <p:cNvSpPr>
            <a:spLocks noGrp="1"/>
          </p:cNvSpPr>
          <p:nvPr>
            <p:ph sz="quarter" idx="4"/>
          </p:nvPr>
        </p:nvSpPr>
        <p:spPr>
          <a:xfrm>
            <a:off x="6562165" y="1539688"/>
            <a:ext cx="5580528" cy="4612341"/>
          </a:xfrm>
        </p:spPr>
        <p:txBody>
          <a:bodyPr anchor="t">
            <a:normAutofit/>
          </a:bodyPr>
          <a:lstStyle/>
          <a:p>
            <a:pPr>
              <a:lnSpc>
                <a:spcPct val="150000"/>
              </a:lnSpc>
            </a:pPr>
            <a:r>
              <a:rPr lang="sk-SK" sz="1600" dirty="0">
                <a:latin typeface="Arial" panose="020B0604020202020204" pitchFamily="34" charset="0"/>
                <a:cs typeface="Arial" panose="020B0604020202020204" pitchFamily="34" charset="0"/>
              </a:rPr>
              <a:t>Obsah zodpovedá niektorému podpornému opatreniu</a:t>
            </a:r>
          </a:p>
          <a:p>
            <a:pPr>
              <a:lnSpc>
                <a:spcPct val="150000"/>
              </a:lnSpc>
            </a:pPr>
            <a:r>
              <a:rPr lang="sk-SK" sz="1600" dirty="0">
                <a:latin typeface="Arial" panose="020B0604020202020204" pitchFamily="34" charset="0"/>
                <a:cs typeface="Arial" panose="020B0604020202020204" pitchFamily="34" charset="0"/>
              </a:rPr>
              <a:t>Pridržiavame sa zákona 245/2008 (školský zákon)</a:t>
            </a:r>
          </a:p>
          <a:p>
            <a:pPr lvl="1">
              <a:lnSpc>
                <a:spcPct val="150000"/>
              </a:lnSpc>
            </a:pPr>
            <a:r>
              <a:rPr lang="sk-SK" sz="1600" dirty="0">
                <a:latin typeface="Arial" panose="020B0604020202020204" pitchFamily="34" charset="0"/>
                <a:cs typeface="Arial" panose="020B0604020202020204" pitchFamily="34" charset="0"/>
              </a:rPr>
              <a:t>§ 2 písm. i) ŠVVP</a:t>
            </a:r>
          </a:p>
          <a:p>
            <a:pPr lvl="1">
              <a:lnSpc>
                <a:spcPct val="150000"/>
              </a:lnSpc>
            </a:pPr>
            <a:r>
              <a:rPr lang="sk-SK" sz="1600" dirty="0">
                <a:latin typeface="Arial" panose="020B0604020202020204" pitchFamily="34" charset="0"/>
                <a:cs typeface="Arial" panose="020B0604020202020204" pitchFamily="34" charset="0"/>
              </a:rPr>
              <a:t>7a) IVP</a:t>
            </a:r>
          </a:p>
          <a:p>
            <a:pPr lvl="1">
              <a:lnSpc>
                <a:spcPct val="150000"/>
              </a:lnSpc>
            </a:pPr>
            <a:r>
              <a:rPr lang="sk-SK" sz="1600" dirty="0">
                <a:latin typeface="Arial" panose="020B0604020202020204" pitchFamily="34" charset="0"/>
                <a:cs typeface="Arial" panose="020B0604020202020204" pitchFamily="34" charset="0"/>
              </a:rPr>
              <a:t>§ 145a PO</a:t>
            </a:r>
          </a:p>
          <a:p>
            <a:pPr lvl="1">
              <a:lnSpc>
                <a:spcPct val="150000"/>
              </a:lnSpc>
            </a:pPr>
            <a:r>
              <a:rPr lang="sk-SK" sz="1600" dirty="0">
                <a:latin typeface="Arial" panose="020B0604020202020204" pitchFamily="34" charset="0"/>
                <a:cs typeface="Arial" panose="020B0604020202020204" pitchFamily="34" charset="0"/>
              </a:rPr>
              <a:t>§ 145b PO</a:t>
            </a:r>
          </a:p>
          <a:p>
            <a:pPr>
              <a:lnSpc>
                <a:spcPct val="150000"/>
              </a:lnSpc>
            </a:pPr>
            <a:r>
              <a:rPr lang="sk-SK" sz="1600" dirty="0">
                <a:latin typeface="Arial" panose="020B0604020202020204" pitchFamily="34" charset="0"/>
                <a:cs typeface="Arial" panose="020B0604020202020204" pitchFamily="34" charset="0"/>
              </a:rPr>
              <a:t>Financie</a:t>
            </a:r>
          </a:p>
          <a:p>
            <a:pPr lvl="1">
              <a:lnSpc>
                <a:spcPct val="150000"/>
              </a:lnSpc>
            </a:pPr>
            <a:r>
              <a:rPr lang="sk-SK" sz="1600" dirty="0">
                <a:latin typeface="Arial" panose="020B0604020202020204" pitchFamily="34" charset="0"/>
                <a:cs typeface="Arial" panose="020B0604020202020204" pitchFamily="34" charset="0"/>
              </a:rPr>
              <a:t>navýšený normatív = ZZ; N</a:t>
            </a:r>
          </a:p>
          <a:p>
            <a:pPr lvl="1">
              <a:lnSpc>
                <a:spcPct val="150000"/>
              </a:lnSpc>
            </a:pPr>
            <a:r>
              <a:rPr lang="sk-SK" sz="1600" dirty="0">
                <a:latin typeface="Arial" panose="020B0604020202020204" pitchFamily="34" charset="0"/>
                <a:cs typeface="Arial" panose="020B0604020202020204" pitchFamily="34" charset="0"/>
              </a:rPr>
              <a:t>príspevok na PO = ZZ; N; SZP; PO </a:t>
            </a:r>
          </a:p>
          <a:p>
            <a:pPr>
              <a:lnSpc>
                <a:spcPct val="150000"/>
              </a:lnSpc>
            </a:pPr>
            <a:r>
              <a:rPr lang="sk-SK" sz="1600" dirty="0">
                <a:latin typeface="Arial" panose="020B0604020202020204" pitchFamily="34" charset="0"/>
                <a:cs typeface="Arial" panose="020B0604020202020204" pitchFamily="34" charset="0"/>
              </a:rPr>
              <a:t>Byrokracia</a:t>
            </a:r>
          </a:p>
        </p:txBody>
      </p:sp>
    </p:spTree>
    <p:extLst>
      <p:ext uri="{BB962C8B-B14F-4D97-AF65-F5344CB8AC3E}">
        <p14:creationId xmlns:p14="http://schemas.microsoft.com/office/powerpoint/2010/main" val="1535359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A4CA68-A4A1-4932-A2E4-F31FBD7B3C90}"/>
              </a:ext>
            </a:extLst>
          </p:cNvPr>
          <p:cNvSpPr>
            <a:spLocks noGrp="1"/>
          </p:cNvSpPr>
          <p:nvPr>
            <p:ph type="title"/>
          </p:nvPr>
        </p:nvSpPr>
        <p:spPr>
          <a:xfrm>
            <a:off x="0" y="-36820"/>
            <a:ext cx="12191999" cy="1264203"/>
          </a:xfrm>
        </p:spPr>
        <p:txBody>
          <a:bodyPr>
            <a:noAutofit/>
          </a:bodyPr>
          <a:lstStyle/>
          <a:p>
            <a:r>
              <a:rPr lang="sk-SK" sz="4000" b="1" dirty="0">
                <a:latin typeface="Arial" panose="020B0604020202020204" pitchFamily="34" charset="0"/>
                <a:cs typeface="Arial" panose="020B0604020202020204" pitchFamily="34" charset="0"/>
              </a:rPr>
              <a:t>Podporná úroveň 1. A 2. stupňa</a:t>
            </a:r>
          </a:p>
        </p:txBody>
      </p:sp>
      <p:sp>
        <p:nvSpPr>
          <p:cNvPr id="3" name="Zástupný objekt pre obsah 2">
            <a:extLst>
              <a:ext uri="{FF2B5EF4-FFF2-40B4-BE49-F238E27FC236}">
                <a16:creationId xmlns:a16="http://schemas.microsoft.com/office/drawing/2014/main" id="{0A608B92-2830-44AA-9C92-0F5CCC603ED9}"/>
              </a:ext>
            </a:extLst>
          </p:cNvPr>
          <p:cNvSpPr>
            <a:spLocks noGrp="1"/>
          </p:cNvSpPr>
          <p:nvPr>
            <p:ph sz="half" idx="1"/>
          </p:nvPr>
        </p:nvSpPr>
        <p:spPr>
          <a:xfrm>
            <a:off x="0" y="803937"/>
            <a:ext cx="5935985" cy="5326840"/>
          </a:xfrm>
        </p:spPr>
        <p:txBody>
          <a:bodyPr>
            <a:noAutofit/>
          </a:bodyPr>
          <a:lstStyle/>
          <a:p>
            <a:pPr marL="0" indent="0" algn="ctr">
              <a:lnSpc>
                <a:spcPct val="100000"/>
              </a:lnSpc>
              <a:spcBef>
                <a:spcPts val="0"/>
              </a:spcBef>
              <a:buNone/>
            </a:pPr>
            <a:r>
              <a:rPr lang="sk-SK" b="1" dirty="0">
                <a:latin typeface="Arial" panose="020B0604020202020204" pitchFamily="34" charset="0"/>
                <a:cs typeface="Arial" panose="020B0604020202020204" pitchFamily="34" charset="0"/>
              </a:rPr>
              <a:t> 1. ÚROVEŇ</a:t>
            </a:r>
          </a:p>
          <a:p>
            <a:pPr>
              <a:lnSpc>
                <a:spcPct val="150000"/>
              </a:lnSpc>
              <a:spcBef>
                <a:spcPts val="0"/>
              </a:spcBef>
            </a:pPr>
            <a:r>
              <a:rPr lang="sk-SK" u="sng" dirty="0">
                <a:latin typeface="Arial" panose="020B0604020202020204" pitchFamily="34" charset="0"/>
                <a:cs typeface="Arial" panose="020B0604020202020204" pitchFamily="34" charset="0"/>
              </a:rPr>
              <a:t>KOMU</a:t>
            </a:r>
            <a:r>
              <a:rPr lang="sk-SK" dirty="0">
                <a:latin typeface="Arial" panose="020B0604020202020204" pitchFamily="34" charset="0"/>
                <a:cs typeface="Arial" panose="020B0604020202020204" pitchFamily="34" charset="0"/>
              </a:rPr>
              <a:t> – všetkým žiakom MŠ, ZŠ, SŠ</a:t>
            </a:r>
          </a:p>
          <a:p>
            <a:pPr algn="just">
              <a:lnSpc>
                <a:spcPct val="150000"/>
              </a:lnSpc>
              <a:spcBef>
                <a:spcPts val="0"/>
              </a:spcBef>
            </a:pPr>
            <a:endParaRPr lang="sk-SK" u="sng" dirty="0">
              <a:latin typeface="Arial" panose="020B0604020202020204" pitchFamily="34" charset="0"/>
              <a:cs typeface="Arial" panose="020B0604020202020204" pitchFamily="34" charset="0"/>
            </a:endParaRPr>
          </a:p>
          <a:p>
            <a:pPr algn="just">
              <a:lnSpc>
                <a:spcPct val="150000"/>
              </a:lnSpc>
              <a:spcBef>
                <a:spcPts val="0"/>
              </a:spcBef>
            </a:pPr>
            <a:r>
              <a:rPr lang="sk-SK" u="sng" dirty="0">
                <a:latin typeface="Arial" panose="020B0604020202020204" pitchFamily="34" charset="0"/>
                <a:cs typeface="Arial" panose="020B0604020202020204" pitchFamily="34" charset="0"/>
              </a:rPr>
              <a:t>KDE </a:t>
            </a:r>
            <a:r>
              <a:rPr lang="sk-SK" dirty="0">
                <a:latin typeface="Arial" panose="020B0604020202020204" pitchFamily="34" charset="0"/>
                <a:cs typeface="Arial" panose="020B0604020202020204" pitchFamily="34" charset="0"/>
              </a:rPr>
              <a:t>– odohráva sa priebežne v kontakte so žiakmi v ZŠ, SŠ a školských zariadeniach (ŠKD, CVČ, školský internát)</a:t>
            </a:r>
          </a:p>
          <a:p>
            <a:pPr algn="just">
              <a:lnSpc>
                <a:spcPct val="150000"/>
              </a:lnSpc>
              <a:spcBef>
                <a:spcPts val="0"/>
              </a:spcBef>
            </a:pPr>
            <a:r>
              <a:rPr lang="sk-SK" u="sng" dirty="0">
                <a:latin typeface="Arial" panose="020B0604020202020204" pitchFamily="34" charset="0"/>
                <a:cs typeface="Arial" panose="020B0604020202020204" pitchFamily="34" charset="0"/>
              </a:rPr>
              <a:t>KTO</a:t>
            </a:r>
            <a:r>
              <a:rPr lang="sk-SK" dirty="0">
                <a:latin typeface="Arial" panose="020B0604020202020204" pitchFamily="34" charset="0"/>
                <a:cs typeface="Arial" panose="020B0604020202020204" pitchFamily="34" charset="0"/>
              </a:rPr>
              <a:t> – všetci aktéri, ktorí zabezpečia žiakovi plnohodnotný život v rámci jeho individuality osobnosti</a:t>
            </a:r>
          </a:p>
          <a:p>
            <a:pPr algn="just">
              <a:lnSpc>
                <a:spcPct val="150000"/>
              </a:lnSpc>
              <a:spcBef>
                <a:spcPts val="0"/>
              </a:spcBef>
            </a:pPr>
            <a:r>
              <a:rPr lang="sk-SK" u="sng" dirty="0">
                <a:latin typeface="Arial" panose="020B0604020202020204" pitchFamily="34" charset="0"/>
                <a:cs typeface="Arial" panose="020B0604020202020204" pitchFamily="34" charset="0"/>
              </a:rPr>
              <a:t>ČO</a:t>
            </a:r>
            <a:r>
              <a:rPr lang="sk-SK" dirty="0">
                <a:latin typeface="Arial" panose="020B0604020202020204" pitchFamily="34" charset="0"/>
                <a:cs typeface="Arial" panose="020B0604020202020204" pitchFamily="34" charset="0"/>
              </a:rPr>
              <a:t> – pedagogická diagnostika zameraná na všetky aspekty rozvoja žiaka</a:t>
            </a:r>
          </a:p>
        </p:txBody>
      </p:sp>
      <p:sp>
        <p:nvSpPr>
          <p:cNvPr id="4" name="Zástupný objekt pre obsah 3">
            <a:extLst>
              <a:ext uri="{FF2B5EF4-FFF2-40B4-BE49-F238E27FC236}">
                <a16:creationId xmlns:a16="http://schemas.microsoft.com/office/drawing/2014/main" id="{D2D6985B-3EC7-4567-AED6-48FE65418223}"/>
              </a:ext>
            </a:extLst>
          </p:cNvPr>
          <p:cNvSpPr>
            <a:spLocks noGrp="1"/>
          </p:cNvSpPr>
          <p:nvPr>
            <p:ph sz="half" idx="2"/>
          </p:nvPr>
        </p:nvSpPr>
        <p:spPr>
          <a:xfrm>
            <a:off x="5935985" y="803936"/>
            <a:ext cx="6256015" cy="5326839"/>
          </a:xfrm>
        </p:spPr>
        <p:txBody>
          <a:bodyPr>
            <a:noAutofit/>
          </a:bodyPr>
          <a:lstStyle/>
          <a:p>
            <a:pPr marL="0" indent="0" algn="ctr">
              <a:lnSpc>
                <a:spcPct val="100000"/>
              </a:lnSpc>
              <a:spcBef>
                <a:spcPts val="0"/>
              </a:spcBef>
              <a:buNone/>
            </a:pPr>
            <a:r>
              <a:rPr lang="sk-SK" b="1" dirty="0">
                <a:latin typeface="Arial" panose="020B0604020202020204" pitchFamily="34" charset="0"/>
                <a:cs typeface="Arial" panose="020B0604020202020204" pitchFamily="34" charset="0"/>
              </a:rPr>
              <a:t>2. ÚROVEŇ</a:t>
            </a:r>
          </a:p>
          <a:p>
            <a:pPr>
              <a:lnSpc>
                <a:spcPct val="150000"/>
              </a:lnSpc>
              <a:spcBef>
                <a:spcPts val="0"/>
              </a:spcBef>
            </a:pPr>
            <a:r>
              <a:rPr lang="sk-SK" u="sng" dirty="0">
                <a:latin typeface="Arial" panose="020B0604020202020204" pitchFamily="34" charset="0"/>
                <a:cs typeface="Arial" panose="020B0604020202020204" pitchFamily="34" charset="0"/>
              </a:rPr>
              <a:t>KOMU</a:t>
            </a:r>
            <a:r>
              <a:rPr lang="sk-SK" dirty="0">
                <a:latin typeface="Arial" panose="020B0604020202020204" pitchFamily="34" charset="0"/>
                <a:cs typeface="Arial" panose="020B0604020202020204" pitchFamily="34" charset="0"/>
              </a:rPr>
              <a:t> – žiaci so zvýšenými nárokmi na podporu</a:t>
            </a:r>
          </a:p>
          <a:p>
            <a:pPr marL="0" indent="0" algn="ctr">
              <a:lnSpc>
                <a:spcPct val="150000"/>
              </a:lnSpc>
              <a:spcBef>
                <a:spcPts val="0"/>
              </a:spcBef>
              <a:buNone/>
            </a:pPr>
            <a:r>
              <a:rPr lang="sk-SK" dirty="0">
                <a:latin typeface="Arial" panose="020B0604020202020204" pitchFamily="34" charset="0"/>
                <a:cs typeface="Arial" panose="020B0604020202020204" pitchFamily="34" charset="0"/>
              </a:rPr>
              <a:t> (prechodný charakter)+žiaci so ŠVVP a ich ZZ, PZ </a:t>
            </a:r>
          </a:p>
          <a:p>
            <a:pPr algn="just">
              <a:lnSpc>
                <a:spcPct val="150000"/>
              </a:lnSpc>
              <a:spcBef>
                <a:spcPts val="0"/>
              </a:spcBef>
            </a:pPr>
            <a:r>
              <a:rPr lang="sk-SK" u="sng" dirty="0">
                <a:latin typeface="Arial" panose="020B0604020202020204" pitchFamily="34" charset="0"/>
                <a:cs typeface="Arial" panose="020B0604020202020204" pitchFamily="34" charset="0"/>
              </a:rPr>
              <a:t>KDE</a:t>
            </a:r>
            <a:r>
              <a:rPr lang="sk-SK" dirty="0">
                <a:latin typeface="Arial" panose="020B0604020202020204" pitchFamily="34" charset="0"/>
                <a:cs typeface="Arial" panose="020B0604020202020204" pitchFamily="34" charset="0"/>
              </a:rPr>
              <a:t> – v </a:t>
            </a:r>
            <a:r>
              <a:rPr lang="sk-SK" dirty="0" err="1">
                <a:latin typeface="Arial" panose="020B0604020202020204" pitchFamily="34" charset="0"/>
                <a:cs typeface="Arial" panose="020B0604020202020204" pitchFamily="34" charset="0"/>
              </a:rPr>
              <a:t>škol</a:t>
            </a:r>
            <a:r>
              <a:rPr lang="sk-SK" dirty="0">
                <a:latin typeface="Arial" panose="020B0604020202020204" pitchFamily="34" charset="0"/>
                <a:cs typeface="Arial" panose="020B0604020202020204" pitchFamily="34" charset="0"/>
              </a:rPr>
              <a:t>. prostredí individuálne/skupinovo; </a:t>
            </a:r>
            <a:r>
              <a:rPr lang="sk-SK" dirty="0" err="1">
                <a:latin typeface="Arial" panose="020B0604020202020204" pitchFamily="34" charset="0"/>
                <a:cs typeface="Arial" panose="020B0604020202020204" pitchFamily="34" charset="0"/>
              </a:rPr>
              <a:t>mimoškol</a:t>
            </a:r>
            <a:r>
              <a:rPr lang="sk-SK" dirty="0">
                <a:latin typeface="Arial" panose="020B0604020202020204" pitchFamily="34" charset="0"/>
                <a:cs typeface="Arial" panose="020B0604020202020204" pitchFamily="34" charset="0"/>
              </a:rPr>
              <a:t>. prostredí; v domácom prostredí; vhodných komunitných priestoroch</a:t>
            </a:r>
          </a:p>
          <a:p>
            <a:pPr algn="just">
              <a:lnSpc>
                <a:spcPct val="150000"/>
              </a:lnSpc>
              <a:spcBef>
                <a:spcPts val="0"/>
              </a:spcBef>
            </a:pPr>
            <a:r>
              <a:rPr lang="sk-SK" u="sng" dirty="0">
                <a:latin typeface="Arial" panose="020B0604020202020204" pitchFamily="34" charset="0"/>
                <a:cs typeface="Arial" panose="020B0604020202020204" pitchFamily="34" charset="0"/>
              </a:rPr>
              <a:t>KTO</a:t>
            </a:r>
            <a:r>
              <a:rPr lang="sk-SK" dirty="0">
                <a:latin typeface="Arial" panose="020B0604020202020204" pitchFamily="34" charset="0"/>
                <a:cs typeface="Arial" panose="020B0604020202020204" pitchFamily="34" charset="0"/>
              </a:rPr>
              <a:t> – multidisciplinárne odborní zamestnanci; školský podporný tím v spolupráci s pedagogickými zamestnancami školy</a:t>
            </a:r>
          </a:p>
          <a:p>
            <a:pPr algn="just">
              <a:lnSpc>
                <a:spcPct val="150000"/>
              </a:lnSpc>
              <a:spcBef>
                <a:spcPts val="0"/>
              </a:spcBef>
            </a:pPr>
            <a:r>
              <a:rPr lang="sk-SK" u="sng" dirty="0">
                <a:latin typeface="Arial" panose="020B0604020202020204" pitchFamily="34" charset="0"/>
                <a:cs typeface="Arial" panose="020B0604020202020204" pitchFamily="34" charset="0"/>
              </a:rPr>
              <a:t>ČO</a:t>
            </a:r>
            <a:r>
              <a:rPr lang="sk-SK" dirty="0">
                <a:latin typeface="Arial" panose="020B0604020202020204" pitchFamily="34" charset="0"/>
                <a:cs typeface="Arial" panose="020B0604020202020204" pitchFamily="34" charset="0"/>
              </a:rPr>
              <a:t> – intervenčná a preventívna činnosť, orientačná diagnostika, metodická podpora</a:t>
            </a:r>
            <a:endParaRPr lang="sk-SK"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18278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8890D6-B5DB-4FB7-91F6-8D687FDCAF99}"/>
              </a:ext>
            </a:extLst>
          </p:cNvPr>
          <p:cNvSpPr>
            <a:spLocks noGrp="1"/>
          </p:cNvSpPr>
          <p:nvPr>
            <p:ph type="title"/>
          </p:nvPr>
        </p:nvSpPr>
        <p:spPr>
          <a:xfrm>
            <a:off x="0" y="1"/>
            <a:ext cx="12192000" cy="1391654"/>
          </a:xfrm>
        </p:spPr>
        <p:txBody>
          <a:bodyPr/>
          <a:lstStyle/>
          <a:p>
            <a:r>
              <a:rPr kumimoji="0" lang="sk-SK" sz="4000" b="1" i="0" u="none" strike="noStrike" kern="1200" cap="all" spc="0" normalizeH="0" baseline="0" noProof="0" dirty="0">
                <a:ln>
                  <a:noFill/>
                </a:ln>
                <a:solidFill>
                  <a:srgbClr val="FB8C29"/>
                </a:solidFill>
                <a:effectLst/>
                <a:uLnTx/>
                <a:uFillTx/>
                <a:latin typeface="Arial" panose="020B0604020202020204" pitchFamily="34" charset="0"/>
                <a:cs typeface="Arial" panose="020B0604020202020204" pitchFamily="34" charset="0"/>
              </a:rPr>
              <a:t>Podporná úroveň 3. a 4. stupňa</a:t>
            </a:r>
            <a:endParaRPr lang="sk-SK" b="1" dirty="0">
              <a:latin typeface="Arial" panose="020B0604020202020204" pitchFamily="34" charset="0"/>
              <a:cs typeface="Arial" panose="020B0604020202020204" pitchFamily="34" charset="0"/>
            </a:endParaRPr>
          </a:p>
        </p:txBody>
      </p:sp>
      <p:sp>
        <p:nvSpPr>
          <p:cNvPr id="3" name="Zástupný objekt pre obsah 2">
            <a:extLst>
              <a:ext uri="{FF2B5EF4-FFF2-40B4-BE49-F238E27FC236}">
                <a16:creationId xmlns:a16="http://schemas.microsoft.com/office/drawing/2014/main" id="{A04F49C2-7DD5-4250-AEFD-44AB0A35EAA2}"/>
              </a:ext>
            </a:extLst>
          </p:cNvPr>
          <p:cNvSpPr>
            <a:spLocks noGrp="1"/>
          </p:cNvSpPr>
          <p:nvPr>
            <p:ph idx="1"/>
          </p:nvPr>
        </p:nvSpPr>
        <p:spPr>
          <a:xfrm>
            <a:off x="0" y="1123055"/>
            <a:ext cx="12191999" cy="4878847"/>
          </a:xfrm>
        </p:spPr>
        <p:txBody>
          <a:bodyPr>
            <a:noAutofit/>
          </a:bodyPr>
          <a:lstStyle/>
          <a:p>
            <a:pPr marL="0" indent="0" algn="ctr">
              <a:lnSpc>
                <a:spcPct val="150000"/>
              </a:lnSpc>
              <a:spcBef>
                <a:spcPts val="0"/>
              </a:spcBef>
              <a:buNone/>
            </a:pPr>
            <a:r>
              <a:rPr lang="sk-SK" sz="2400" b="1" dirty="0">
                <a:latin typeface="Arial" panose="020B0604020202020204" pitchFamily="34" charset="0"/>
                <a:cs typeface="Arial" panose="020B0604020202020204" pitchFamily="34" charset="0"/>
              </a:rPr>
              <a:t>OBIDVE PODPORNÉ ÚROVNE ZABEZPEČUJÚ A VYKONÁVAJÚ ODBORNÍ ZAMESTNANCI CPP</a:t>
            </a:r>
          </a:p>
          <a:p>
            <a:pPr marL="228600" marR="0" lvl="0" indent="-228600" algn="ctr" defTabSz="914400" rtl="0" eaLnBrk="1" fontAlgn="auto" latinLnBrk="0" hangingPunct="1">
              <a:lnSpc>
                <a:spcPct val="150000"/>
              </a:lnSpc>
              <a:spcBef>
                <a:spcPts val="0"/>
              </a:spcBef>
              <a:spcAft>
                <a:spcPts val="0"/>
              </a:spcAft>
              <a:buClr>
                <a:srgbClr val="FB8C29"/>
              </a:buClr>
              <a:buSzPct val="100000"/>
              <a:buFont typeface="Arial" panose="020B0604020202020204" pitchFamily="34" charset="0"/>
              <a:buChar char="•"/>
              <a:tabLst/>
              <a:defRPr/>
            </a:pPr>
            <a:endParaRPr kumimoji="0" lang="sk-SK" sz="2000" b="0" i="0" u="sng"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228600" marR="0" lvl="0" indent="-228600" algn="ctr" defTabSz="914400" rtl="0" eaLnBrk="1" fontAlgn="auto" latinLnBrk="0" hangingPunct="1">
              <a:lnSpc>
                <a:spcPct val="150000"/>
              </a:lnSpc>
              <a:spcBef>
                <a:spcPts val="0"/>
              </a:spcBef>
              <a:spcAft>
                <a:spcPts val="0"/>
              </a:spcAft>
              <a:buClr>
                <a:srgbClr val="FB8C29"/>
              </a:buClr>
              <a:buSzPct val="100000"/>
              <a:buFont typeface="Arial" panose="020B0604020202020204" pitchFamily="34" charset="0"/>
              <a:buChar char="•"/>
              <a:tabLst/>
              <a:defRPr/>
            </a:pPr>
            <a:r>
              <a:rPr kumimoji="0" lang="sk-SK" sz="2000" b="0" i="0" u="sng"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KOMU</a:t>
            </a:r>
            <a:r>
              <a:rPr kumimoji="0" lang="sk-SK" sz="2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 deťom/žiakom od narodenia až po ukončenie prípravy na povolanie; PZ/OZ; ŠPT; ZZ/zástupcom zariadenia</a:t>
            </a:r>
          </a:p>
          <a:p>
            <a:pPr marL="228600" marR="0" lvl="0" indent="-228600" algn="ctr" defTabSz="914400" rtl="0" eaLnBrk="1" fontAlgn="auto" latinLnBrk="0" hangingPunct="1">
              <a:lnSpc>
                <a:spcPct val="150000"/>
              </a:lnSpc>
              <a:spcBef>
                <a:spcPts val="0"/>
              </a:spcBef>
              <a:spcAft>
                <a:spcPts val="0"/>
              </a:spcAft>
              <a:buClr>
                <a:srgbClr val="FB8C29"/>
              </a:buClr>
              <a:buSzPct val="100000"/>
              <a:buFont typeface="Arial" panose="020B0604020202020204" pitchFamily="34" charset="0"/>
              <a:buChar char="•"/>
              <a:tabLst/>
              <a:defRPr/>
            </a:pPr>
            <a:endParaRPr kumimoji="0" lang="sk-SK" sz="2000" b="0" i="0" u="sng"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228600" marR="0" lvl="0" indent="-228600" algn="ctr" defTabSz="914400" rtl="0" eaLnBrk="1" fontAlgn="auto" latinLnBrk="0" hangingPunct="1">
              <a:lnSpc>
                <a:spcPct val="150000"/>
              </a:lnSpc>
              <a:spcBef>
                <a:spcPts val="0"/>
              </a:spcBef>
              <a:spcAft>
                <a:spcPts val="0"/>
              </a:spcAft>
              <a:buClr>
                <a:srgbClr val="FB8C29"/>
              </a:buClr>
              <a:buSzPct val="100000"/>
              <a:buFont typeface="Arial" panose="020B0604020202020204" pitchFamily="34" charset="0"/>
              <a:buChar char="•"/>
              <a:tabLst/>
              <a:defRPr/>
            </a:pPr>
            <a:r>
              <a:rPr kumimoji="0" lang="sk-SK" sz="2000" b="0" i="0" u="sng"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KDE </a:t>
            </a:r>
            <a:r>
              <a:rPr kumimoji="0" lang="sk-SK" sz="2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v CPP; v prípade potreby aj v školskom prostredí alebo v rodinnom prostredí dieťaťa/žiaka – t. j. terénnou formou</a:t>
            </a:r>
          </a:p>
          <a:p>
            <a:pPr marL="228600" marR="0" lvl="0" indent="-228600" algn="ctr" defTabSz="914400" rtl="0" eaLnBrk="1" fontAlgn="auto" latinLnBrk="0" hangingPunct="1">
              <a:lnSpc>
                <a:spcPct val="150000"/>
              </a:lnSpc>
              <a:spcBef>
                <a:spcPts val="0"/>
              </a:spcBef>
              <a:spcAft>
                <a:spcPts val="0"/>
              </a:spcAft>
              <a:buClr>
                <a:srgbClr val="FB8C29"/>
              </a:buClr>
              <a:buSzPct val="100000"/>
              <a:buFont typeface="Arial" panose="020B0604020202020204" pitchFamily="34" charset="0"/>
              <a:buChar char="•"/>
              <a:tabLst/>
              <a:defRPr/>
            </a:pPr>
            <a:endParaRPr kumimoji="0" lang="sk-SK" sz="2000" b="0" i="0" u="sng"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a:p>
            <a:pPr marL="228600" marR="0" lvl="0" indent="-228600" algn="ctr" defTabSz="914400" rtl="0" eaLnBrk="1" fontAlgn="auto" latinLnBrk="0" hangingPunct="1">
              <a:lnSpc>
                <a:spcPct val="150000"/>
              </a:lnSpc>
              <a:spcBef>
                <a:spcPts val="0"/>
              </a:spcBef>
              <a:spcAft>
                <a:spcPts val="0"/>
              </a:spcAft>
              <a:buClr>
                <a:srgbClr val="FB8C29"/>
              </a:buClr>
              <a:buSzPct val="100000"/>
              <a:buFont typeface="Arial" panose="020B0604020202020204" pitchFamily="34" charset="0"/>
              <a:buChar char="•"/>
              <a:tabLst/>
              <a:defRPr/>
            </a:pPr>
            <a:r>
              <a:rPr kumimoji="0" lang="sk-SK" sz="2000" b="0" i="0" u="sng"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KTO</a:t>
            </a:r>
            <a:r>
              <a:rPr kumimoji="0" lang="sk-SK" sz="2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 </a:t>
            </a:r>
            <a:r>
              <a:rPr kumimoji="0" lang="sk-SK" sz="2000" b="0" u="sng"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psychológ; špeciálny pedagóg</a:t>
            </a:r>
            <a:r>
              <a:rPr kumimoji="0" lang="sk-SK" sz="2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liečebný pedagóg; </a:t>
            </a:r>
            <a:r>
              <a:rPr kumimoji="0" lang="sk-SK" sz="2000" b="0" i="0" u="sng"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sociálny pedagóg</a:t>
            </a:r>
            <a:r>
              <a:rPr kumimoji="0" lang="sk-SK" sz="2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logopéd; </a:t>
            </a:r>
            <a:r>
              <a:rPr kumimoji="0" lang="sk-SK" sz="2000" b="0" i="0" u="sng" strike="noStrike" kern="1200" cap="none" spc="0" normalizeH="0" baseline="0" noProof="0" dirty="0" err="1">
                <a:ln>
                  <a:noFill/>
                </a:ln>
                <a:solidFill>
                  <a:prstClr val="white"/>
                </a:solidFill>
                <a:effectLst/>
                <a:uLnTx/>
                <a:uFillTx/>
                <a:latin typeface="Arial" panose="020B0604020202020204" pitchFamily="34" charset="0"/>
                <a:ea typeface="+mn-ea"/>
                <a:cs typeface="Arial" panose="020B0604020202020204" pitchFamily="34" charset="0"/>
              </a:rPr>
              <a:t>kariérový</a:t>
            </a:r>
            <a:r>
              <a:rPr kumimoji="0" lang="sk-SK" sz="2000" b="0" i="0" u="sng"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 poradca</a:t>
            </a:r>
          </a:p>
          <a:p>
            <a:pPr marL="0" indent="0" algn="ctr">
              <a:lnSpc>
                <a:spcPct val="150000"/>
              </a:lnSpc>
              <a:spcBef>
                <a:spcPts val="0"/>
              </a:spcBef>
              <a:buNone/>
            </a:pPr>
            <a:endParaRPr lang="sk-SK"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10201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6BD999-CC65-439A-A957-E38E77379FF7}"/>
              </a:ext>
            </a:extLst>
          </p:cNvPr>
          <p:cNvSpPr>
            <a:spLocks noGrp="1"/>
          </p:cNvSpPr>
          <p:nvPr>
            <p:ph type="title"/>
          </p:nvPr>
        </p:nvSpPr>
        <p:spPr>
          <a:xfrm>
            <a:off x="0" y="1"/>
            <a:ext cx="12192000" cy="887506"/>
          </a:xfrm>
        </p:spPr>
        <p:txBody>
          <a:bodyPr>
            <a:normAutofit/>
          </a:bodyPr>
          <a:lstStyle/>
          <a:p>
            <a:r>
              <a:rPr kumimoji="0" lang="sk-SK" sz="4000" b="1" i="0" u="none" strike="noStrike" kern="1200" cap="all" spc="0" normalizeH="0" baseline="0" noProof="0" dirty="0">
                <a:ln>
                  <a:noFill/>
                </a:ln>
                <a:solidFill>
                  <a:srgbClr val="FB8C29"/>
                </a:solidFill>
                <a:effectLst/>
                <a:uLnTx/>
                <a:uFillTx/>
                <a:latin typeface="Arial" panose="020B0604020202020204" pitchFamily="34" charset="0"/>
                <a:ea typeface="+mj-ea"/>
                <a:cs typeface="Arial" panose="020B0604020202020204" pitchFamily="34" charset="0"/>
              </a:rPr>
              <a:t>Podporná úroveň 3. a 4. stupňa</a:t>
            </a:r>
            <a:endParaRPr lang="sk-SK" sz="4000" b="1" dirty="0">
              <a:latin typeface="Arial" panose="020B0604020202020204" pitchFamily="34" charset="0"/>
              <a:cs typeface="Arial" panose="020B0604020202020204" pitchFamily="34" charset="0"/>
            </a:endParaRPr>
          </a:p>
        </p:txBody>
      </p:sp>
      <p:sp>
        <p:nvSpPr>
          <p:cNvPr id="3" name="Zástupný objekt pre obsah 2">
            <a:extLst>
              <a:ext uri="{FF2B5EF4-FFF2-40B4-BE49-F238E27FC236}">
                <a16:creationId xmlns:a16="http://schemas.microsoft.com/office/drawing/2014/main" id="{8B96D0AE-82F7-455E-B53F-FFCE8236CA9E}"/>
              </a:ext>
            </a:extLst>
          </p:cNvPr>
          <p:cNvSpPr>
            <a:spLocks noGrp="1"/>
          </p:cNvSpPr>
          <p:nvPr>
            <p:ph sz="half" idx="1"/>
          </p:nvPr>
        </p:nvSpPr>
        <p:spPr>
          <a:xfrm>
            <a:off x="0" y="699248"/>
            <a:ext cx="6008038" cy="5437666"/>
          </a:xfrm>
        </p:spPr>
        <p:txBody>
          <a:bodyPr>
            <a:normAutofit/>
          </a:bodyPr>
          <a:lstStyle/>
          <a:p>
            <a:pPr marL="0" indent="0" algn="ctr">
              <a:spcBef>
                <a:spcPts val="0"/>
              </a:spcBef>
              <a:buNone/>
            </a:pPr>
            <a:endParaRPr lang="sk-SK" sz="1200" b="1" dirty="0">
              <a:latin typeface="Arial" panose="020B0604020202020204" pitchFamily="34" charset="0"/>
              <a:cs typeface="Arial" panose="020B0604020202020204" pitchFamily="34" charset="0"/>
            </a:endParaRPr>
          </a:p>
          <a:p>
            <a:pPr marL="0" indent="0" algn="ctr">
              <a:spcBef>
                <a:spcPts val="0"/>
              </a:spcBef>
              <a:buNone/>
            </a:pPr>
            <a:r>
              <a:rPr lang="sk-SK" sz="1600" b="1" dirty="0">
                <a:latin typeface="Arial" panose="020B0604020202020204" pitchFamily="34" charset="0"/>
                <a:cs typeface="Arial" panose="020B0604020202020204" pitchFamily="34" charset="0"/>
              </a:rPr>
              <a:t>3.ÚROVEŇ: </a:t>
            </a:r>
            <a:r>
              <a:rPr lang="sk-SK" sz="1600" b="1" u="sng" dirty="0">
                <a:latin typeface="Arial" panose="020B0604020202020204" pitchFamily="34" charset="0"/>
                <a:cs typeface="Arial" panose="020B0604020202020204" pitchFamily="34" charset="0"/>
              </a:rPr>
              <a:t>ČO</a:t>
            </a:r>
            <a:r>
              <a:rPr lang="sk-SK" sz="1600" b="1" dirty="0">
                <a:latin typeface="Arial" panose="020B0604020202020204" pitchFamily="34" charset="0"/>
                <a:cs typeface="Arial" panose="020B0604020202020204" pitchFamily="34" charset="0"/>
              </a:rPr>
              <a:t> poskytuje, zabezpečuje, vykonáva, realizuje:</a:t>
            </a:r>
          </a:p>
          <a:p>
            <a:pPr algn="ctr">
              <a:lnSpc>
                <a:spcPct val="150000"/>
              </a:lnSpc>
              <a:spcBef>
                <a:spcPts val="0"/>
              </a:spcBef>
            </a:pPr>
            <a:endParaRPr lang="sk-SK" sz="1050" dirty="0">
              <a:latin typeface="Arial" panose="020B0604020202020204" pitchFamily="34" charset="0"/>
              <a:cs typeface="Arial" panose="020B0604020202020204" pitchFamily="34" charset="0"/>
            </a:endParaRPr>
          </a:p>
          <a:p>
            <a:pPr algn="ctr">
              <a:lnSpc>
                <a:spcPct val="150000"/>
              </a:lnSpc>
              <a:spcBef>
                <a:spcPts val="0"/>
              </a:spcBef>
            </a:pPr>
            <a:r>
              <a:rPr lang="sk-SK" sz="1600" dirty="0">
                <a:latin typeface="Arial" panose="020B0604020202020204" pitchFamily="34" charset="0"/>
                <a:cs typeface="Arial" panose="020B0604020202020204" pitchFamily="34" charset="0"/>
              </a:rPr>
              <a:t>diagnostiku, </a:t>
            </a:r>
            <a:r>
              <a:rPr lang="sk-SK" sz="1600" dirty="0" err="1">
                <a:latin typeface="Arial" panose="020B0604020202020204" pitchFamily="34" charset="0"/>
                <a:cs typeface="Arial" panose="020B0604020202020204" pitchFamily="34" charset="0"/>
              </a:rPr>
              <a:t>reedukáciu</a:t>
            </a:r>
            <a:r>
              <a:rPr lang="sk-SK" sz="1600" dirty="0">
                <a:latin typeface="Arial" panose="020B0604020202020204" pitchFamily="34" charset="0"/>
                <a:cs typeface="Arial" panose="020B0604020202020204" pitchFamily="34" charset="0"/>
              </a:rPr>
              <a:t>, rehabilitáciu a stimulačné programy</a:t>
            </a:r>
          </a:p>
          <a:p>
            <a:pPr algn="ctr">
              <a:lnSpc>
                <a:spcPct val="150000"/>
              </a:lnSpc>
              <a:spcBef>
                <a:spcPts val="0"/>
              </a:spcBef>
            </a:pPr>
            <a:r>
              <a:rPr lang="sk-SK" sz="1600" dirty="0">
                <a:latin typeface="Arial" panose="020B0604020202020204" pitchFamily="34" charset="0"/>
                <a:cs typeface="Arial" panose="020B0604020202020204" pitchFamily="34" charset="0"/>
              </a:rPr>
              <a:t>selektívne a indikované preventívne programy s vybranou skupinou žiakov s určitým druhom ťažkostí</a:t>
            </a:r>
          </a:p>
          <a:p>
            <a:pPr algn="ctr">
              <a:lnSpc>
                <a:spcPct val="150000"/>
              </a:lnSpc>
              <a:spcBef>
                <a:spcPts val="0"/>
              </a:spcBef>
            </a:pPr>
            <a:r>
              <a:rPr lang="sk-SK" sz="1600" dirty="0">
                <a:latin typeface="Arial" panose="020B0604020202020204" pitchFamily="34" charset="0"/>
                <a:cs typeface="Arial" panose="020B0604020202020204" pitchFamily="34" charset="0"/>
              </a:rPr>
              <a:t>základná, čiastková a komplexná diagnostika – účel -  poznanie, výklad, stanovenie odporúčaní, postupov pre nastavenie optimalizácie vývinu žiaka</a:t>
            </a:r>
          </a:p>
          <a:p>
            <a:pPr algn="ctr">
              <a:lnSpc>
                <a:spcPct val="150000"/>
              </a:lnSpc>
              <a:spcBef>
                <a:spcPts val="0"/>
              </a:spcBef>
            </a:pPr>
            <a:r>
              <a:rPr lang="sk-SK" sz="1600" dirty="0">
                <a:latin typeface="Arial" panose="020B0604020202020204" pitchFamily="34" charset="0"/>
                <a:cs typeface="Arial" panose="020B0604020202020204" pitchFamily="34" charset="0"/>
              </a:rPr>
              <a:t>terapeutickú činnosť s cieľom korekcií takých ťažkostí žiakov, ktoré súvisia s výchovno-vzdelávacím procesom</a:t>
            </a:r>
          </a:p>
          <a:p>
            <a:pPr algn="ctr">
              <a:lnSpc>
                <a:spcPct val="150000"/>
              </a:lnSpc>
              <a:spcBef>
                <a:spcPts val="0"/>
              </a:spcBef>
            </a:pPr>
            <a:r>
              <a:rPr lang="sk-SK" sz="1600" dirty="0">
                <a:latin typeface="Arial" panose="020B0604020202020204" pitchFamily="34" charset="0"/>
                <a:cs typeface="Arial" panose="020B0604020202020204" pitchFamily="34" charset="0"/>
              </a:rPr>
              <a:t>metodickú činnosť PZ/OZ a ŠPT pri práci so žiakom;  spoluprácu medzi ZŠ a CPP, ako aj nadrezortnú spoluprácu</a:t>
            </a:r>
          </a:p>
          <a:p>
            <a:pPr algn="ctr">
              <a:lnSpc>
                <a:spcPct val="150000"/>
              </a:lnSpc>
              <a:spcBef>
                <a:spcPts val="0"/>
              </a:spcBef>
            </a:pPr>
            <a:r>
              <a:rPr lang="sk-SK" sz="1600" dirty="0">
                <a:latin typeface="Arial" panose="020B0604020202020204" pitchFamily="34" charset="0"/>
                <a:cs typeface="Arial" panose="020B0604020202020204" pitchFamily="34" charset="0"/>
              </a:rPr>
              <a:t>poradenstvo pre PZ/OZ a ŠPT a  realizuje odborné konzíliá </a:t>
            </a:r>
            <a:endParaRPr lang="sk-SK" sz="1600" b="1" dirty="0">
              <a:latin typeface="Arial" panose="020B0604020202020204" pitchFamily="34" charset="0"/>
              <a:cs typeface="Arial" panose="020B0604020202020204" pitchFamily="34" charset="0"/>
            </a:endParaRPr>
          </a:p>
        </p:txBody>
      </p:sp>
      <p:sp>
        <p:nvSpPr>
          <p:cNvPr id="4" name="Zástupný objekt pre obsah 3">
            <a:extLst>
              <a:ext uri="{FF2B5EF4-FFF2-40B4-BE49-F238E27FC236}">
                <a16:creationId xmlns:a16="http://schemas.microsoft.com/office/drawing/2014/main" id="{2FD1BEB2-CFE7-483B-8F61-3FF13210B5C6}"/>
              </a:ext>
            </a:extLst>
          </p:cNvPr>
          <p:cNvSpPr>
            <a:spLocks noGrp="1"/>
          </p:cNvSpPr>
          <p:nvPr>
            <p:ph sz="half" idx="2"/>
          </p:nvPr>
        </p:nvSpPr>
        <p:spPr>
          <a:xfrm>
            <a:off x="6050996" y="699248"/>
            <a:ext cx="6098046" cy="5376296"/>
          </a:xfrm>
        </p:spPr>
        <p:txBody>
          <a:bodyPr>
            <a:noAutofit/>
          </a:bodyPr>
          <a:lstStyle/>
          <a:p>
            <a:pPr marL="0" indent="0" algn="ctr">
              <a:lnSpc>
                <a:spcPct val="100000"/>
              </a:lnSpc>
              <a:spcBef>
                <a:spcPts val="0"/>
              </a:spcBef>
              <a:buNone/>
            </a:pPr>
            <a:endParaRPr lang="sk-SK" sz="1200" dirty="0">
              <a:latin typeface="Arial" panose="020B0604020202020204" pitchFamily="34" charset="0"/>
              <a:cs typeface="Arial" panose="020B0604020202020204" pitchFamily="34" charset="0"/>
            </a:endParaRPr>
          </a:p>
          <a:p>
            <a:pPr marL="0" indent="0" algn="ctr">
              <a:lnSpc>
                <a:spcPct val="100000"/>
              </a:lnSpc>
              <a:spcBef>
                <a:spcPts val="0"/>
              </a:spcBef>
              <a:buNone/>
            </a:pPr>
            <a:r>
              <a:rPr lang="sk-SK" sz="1600" b="1" dirty="0">
                <a:latin typeface="Arial" panose="020B0604020202020204" pitchFamily="34" charset="0"/>
                <a:cs typeface="Arial" panose="020B0604020202020204" pitchFamily="34" charset="0"/>
              </a:rPr>
              <a:t>4.ÚROVEŇ: </a:t>
            </a:r>
            <a:r>
              <a:rPr kumimoji="0" lang="sk-SK" sz="1600" b="1" i="0" u="sng"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ČO</a:t>
            </a:r>
            <a:r>
              <a:rPr kumimoji="0" lang="sk-SK" sz="1600" b="1" i="0"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 poskytuje, zabezpečuje, vykonáva, realizuje:</a:t>
            </a:r>
          </a:p>
          <a:p>
            <a:pPr algn="ctr">
              <a:lnSpc>
                <a:spcPct val="150000"/>
              </a:lnSpc>
              <a:spcBef>
                <a:spcPts val="0"/>
              </a:spcBef>
              <a:buClr>
                <a:srgbClr val="FB8C29"/>
              </a:buClr>
              <a:defRPr/>
            </a:pPr>
            <a:endParaRPr lang="sk-SK" sz="1050" dirty="0">
              <a:latin typeface="Arial" panose="020B0604020202020204" pitchFamily="34" charset="0"/>
              <a:cs typeface="Arial" panose="020B0604020202020204" pitchFamily="34" charset="0"/>
            </a:endParaRPr>
          </a:p>
          <a:p>
            <a:pPr algn="ctr">
              <a:lnSpc>
                <a:spcPct val="150000"/>
              </a:lnSpc>
              <a:spcBef>
                <a:spcPts val="0"/>
              </a:spcBef>
              <a:buClr>
                <a:srgbClr val="FB8C29"/>
              </a:buClr>
              <a:defRPr/>
            </a:pPr>
            <a:r>
              <a:rPr lang="sk-SK" sz="1600" dirty="0">
                <a:latin typeface="Arial" panose="020B0604020202020204" pitchFamily="34" charset="0"/>
                <a:cs typeface="Arial" panose="020B0604020202020204" pitchFamily="34" charset="0"/>
              </a:rPr>
              <a:t>komplexnú diagnostiku, ktorá integruje v sebe závery z </a:t>
            </a:r>
            <a:r>
              <a:rPr lang="sk-SK" sz="1600" dirty="0" err="1">
                <a:latin typeface="Arial" panose="020B0604020202020204" pitchFamily="34" charset="0"/>
                <a:cs typeface="Arial" panose="020B0604020202020204" pitchFamily="34" charset="0"/>
              </a:rPr>
              <a:t>lek.diag</a:t>
            </a:r>
            <a:r>
              <a:rPr lang="sk-SK" sz="1600" dirty="0">
                <a:latin typeface="Arial" panose="020B0604020202020204" pitchFamily="34" charset="0"/>
                <a:cs typeface="Arial" panose="020B0604020202020204" pitchFamily="34" charset="0"/>
              </a:rPr>
              <a:t>.; </a:t>
            </a:r>
            <a:r>
              <a:rPr lang="sk-SK" sz="1600" dirty="0" err="1">
                <a:latin typeface="Arial" panose="020B0604020202020204" pitchFamily="34" charset="0"/>
                <a:cs typeface="Arial" panose="020B0604020202020204" pitchFamily="34" charset="0"/>
              </a:rPr>
              <a:t>psych</a:t>
            </a:r>
            <a:r>
              <a:rPr lang="sk-SK" sz="1600" dirty="0">
                <a:latin typeface="Arial" panose="020B0604020202020204" pitchFamily="34" charset="0"/>
                <a:cs typeface="Arial" panose="020B0604020202020204" pitchFamily="34" charset="0"/>
              </a:rPr>
              <a:t>./</a:t>
            </a:r>
            <a:r>
              <a:rPr lang="sk-SK" sz="1600" dirty="0" err="1">
                <a:latin typeface="Arial" panose="020B0604020202020204" pitchFamily="34" charset="0"/>
                <a:cs typeface="Arial" panose="020B0604020202020204" pitchFamily="34" charset="0"/>
              </a:rPr>
              <a:t>sociál</a:t>
            </a:r>
            <a:r>
              <a:rPr lang="sk-SK" sz="1600" dirty="0">
                <a:latin typeface="Arial" panose="020B0604020202020204" pitchFamily="34" charset="0"/>
                <a:cs typeface="Arial" panose="020B0604020202020204" pitchFamily="34" charset="0"/>
              </a:rPr>
              <a:t>./</a:t>
            </a:r>
            <a:r>
              <a:rPr lang="sk-SK" sz="1600" dirty="0" err="1">
                <a:latin typeface="Arial" panose="020B0604020202020204" pitchFamily="34" charset="0"/>
                <a:cs typeface="Arial" panose="020B0604020202020204" pitchFamily="34" charset="0"/>
              </a:rPr>
              <a:t>pedag</a:t>
            </a:r>
            <a:r>
              <a:rPr lang="sk-SK" sz="1600" dirty="0">
                <a:latin typeface="Arial" panose="020B0604020202020204" pitchFamily="34" charset="0"/>
                <a:cs typeface="Arial" panose="020B0604020202020204" pitchFamily="34" charset="0"/>
              </a:rPr>
              <a:t>./lieč.-</a:t>
            </a:r>
            <a:r>
              <a:rPr lang="sk-SK" sz="1600" dirty="0" err="1">
                <a:latin typeface="Arial" panose="020B0604020202020204" pitchFamily="34" charset="0"/>
                <a:cs typeface="Arial" panose="020B0604020202020204" pitchFamily="34" charset="0"/>
              </a:rPr>
              <a:t>ped</a:t>
            </a:r>
            <a:r>
              <a:rPr lang="sk-SK" sz="1600" dirty="0">
                <a:latin typeface="Arial" panose="020B0604020202020204" pitchFamily="34" charset="0"/>
                <a:cs typeface="Arial" panose="020B0604020202020204" pitchFamily="34" charset="0"/>
              </a:rPr>
              <a:t>./</a:t>
            </a:r>
            <a:r>
              <a:rPr lang="sk-SK" sz="1600" dirty="0" err="1">
                <a:latin typeface="Arial" panose="020B0604020202020204" pitchFamily="34" charset="0"/>
                <a:cs typeface="Arial" panose="020B0604020202020204" pitchFamily="34" charset="0"/>
              </a:rPr>
              <a:t>logop</a:t>
            </a:r>
            <a:r>
              <a:rPr lang="sk-SK" sz="1600" dirty="0">
                <a:latin typeface="Arial" panose="020B0604020202020204" pitchFamily="34" charset="0"/>
                <a:cs typeface="Arial" panose="020B0604020202020204" pitchFamily="34" charset="0"/>
              </a:rPr>
              <a:t>./</a:t>
            </a:r>
            <a:r>
              <a:rPr lang="sk-SK" sz="1600" dirty="0" err="1">
                <a:latin typeface="Arial" panose="020B0604020202020204" pitchFamily="34" charset="0"/>
                <a:cs typeface="Arial" panose="020B0604020202020204" pitchFamily="34" charset="0"/>
              </a:rPr>
              <a:t>špec</a:t>
            </a:r>
            <a:r>
              <a:rPr lang="sk-SK" sz="1600" dirty="0">
                <a:latin typeface="Arial" panose="020B0604020202020204" pitchFamily="34" charset="0"/>
                <a:cs typeface="Arial" panose="020B0604020202020204" pitchFamily="34" charset="0"/>
              </a:rPr>
              <a:t>.-</a:t>
            </a:r>
            <a:r>
              <a:rPr lang="sk-SK" sz="1600" dirty="0" err="1">
                <a:latin typeface="Arial" panose="020B0604020202020204" pitchFamily="34" charset="0"/>
                <a:cs typeface="Arial" panose="020B0604020202020204" pitchFamily="34" charset="0"/>
              </a:rPr>
              <a:t>ped</a:t>
            </a:r>
            <a:r>
              <a:rPr lang="sk-SK" sz="1600" dirty="0">
                <a:latin typeface="Arial" panose="020B0604020202020204" pitchFamily="34" charset="0"/>
                <a:cs typeface="Arial" panose="020B0604020202020204" pitchFamily="34" charset="0"/>
              </a:rPr>
              <a:t>.</a:t>
            </a:r>
          </a:p>
          <a:p>
            <a:pPr algn="ctr">
              <a:lnSpc>
                <a:spcPct val="150000"/>
              </a:lnSpc>
              <a:spcBef>
                <a:spcPts val="0"/>
              </a:spcBef>
              <a:buClr>
                <a:srgbClr val="FB8C29"/>
              </a:buClr>
              <a:defRPr/>
            </a:pPr>
            <a:r>
              <a:rPr lang="sk-SK" sz="1600" dirty="0">
                <a:latin typeface="Arial" panose="020B0604020202020204" pitchFamily="34" charset="0"/>
                <a:cs typeface="Arial" panose="020B0604020202020204" pitchFamily="34" charset="0"/>
              </a:rPr>
              <a:t>vychádza aj z diagnostík predchádzajúcich stupňoch PÚ</a:t>
            </a:r>
          </a:p>
          <a:p>
            <a:pPr algn="ctr">
              <a:lnSpc>
                <a:spcPct val="150000"/>
              </a:lnSpc>
              <a:spcBef>
                <a:spcPts val="0"/>
              </a:spcBef>
              <a:buClr>
                <a:srgbClr val="FB8C29"/>
              </a:buClr>
              <a:defRPr/>
            </a:pPr>
            <a:r>
              <a:rPr lang="sk-SK" sz="1600" dirty="0">
                <a:latin typeface="Arial" panose="020B0604020202020204" pitchFamily="34" charset="0"/>
                <a:cs typeface="Arial" panose="020B0604020202020204" pitchFamily="34" charset="0"/>
              </a:rPr>
              <a:t>výsledkom komplexnej diagnostiky - záver; odporúčania; </a:t>
            </a:r>
          </a:p>
          <a:p>
            <a:pPr marL="0" indent="0" algn="ctr">
              <a:lnSpc>
                <a:spcPct val="150000"/>
              </a:lnSpc>
              <a:spcBef>
                <a:spcPts val="0"/>
              </a:spcBef>
              <a:buClr>
                <a:srgbClr val="FB8C29"/>
              </a:buClr>
              <a:buNone/>
              <a:defRPr/>
            </a:pPr>
            <a:r>
              <a:rPr lang="sk-SK" sz="1600" dirty="0">
                <a:latin typeface="Arial" panose="020B0604020202020204" pitchFamily="34" charset="0"/>
                <a:cs typeface="Arial" panose="020B0604020202020204" pitchFamily="34" charset="0"/>
              </a:rPr>
              <a:t>aplikácia odb. činností OZ/PZ a ŠPT v ZŠ; nastavenie aplikácii odb. činností OZ v CPP</a:t>
            </a:r>
          </a:p>
          <a:p>
            <a:pPr algn="ctr">
              <a:lnSpc>
                <a:spcPct val="150000"/>
              </a:lnSpc>
              <a:spcBef>
                <a:spcPts val="0"/>
              </a:spcBef>
              <a:buClr>
                <a:srgbClr val="FB8C29"/>
              </a:buClr>
              <a:defRPr/>
            </a:pPr>
            <a:r>
              <a:rPr lang="sk-SK" sz="1600" dirty="0">
                <a:latin typeface="Arial" panose="020B0604020202020204" pitchFamily="34" charset="0"/>
                <a:cs typeface="Arial" panose="020B0604020202020204" pitchFamily="34" charset="0"/>
              </a:rPr>
              <a:t>dopĺňa ju diferenciálna a špecializovaná diagnostika</a:t>
            </a:r>
          </a:p>
          <a:p>
            <a:pPr algn="ctr">
              <a:lnSpc>
                <a:spcPct val="150000"/>
              </a:lnSpc>
              <a:spcBef>
                <a:spcPts val="0"/>
              </a:spcBef>
              <a:buClr>
                <a:srgbClr val="FB8C29"/>
              </a:buClr>
              <a:defRPr/>
            </a:pPr>
            <a:r>
              <a:rPr lang="sk-SK" sz="1600" dirty="0">
                <a:latin typeface="Arial" panose="020B0604020202020204" pitchFamily="34" charset="0"/>
                <a:cs typeface="Arial" panose="020B0604020202020204" pitchFamily="34" charset="0"/>
              </a:rPr>
              <a:t>indikované preventívne/stimulačné programy (logopedické/</a:t>
            </a:r>
          </a:p>
          <a:p>
            <a:pPr marL="0" indent="0" algn="ctr">
              <a:lnSpc>
                <a:spcPct val="150000"/>
              </a:lnSpc>
              <a:spcBef>
                <a:spcPts val="0"/>
              </a:spcBef>
              <a:buClr>
                <a:srgbClr val="FB8C29"/>
              </a:buClr>
              <a:buNone/>
              <a:defRPr/>
            </a:pPr>
            <a:r>
              <a:rPr lang="sk-SK" sz="1600" dirty="0" err="1">
                <a:latin typeface="Arial" panose="020B0604020202020204" pitchFamily="34" charset="0"/>
                <a:cs typeface="Arial" panose="020B0604020202020204" pitchFamily="34" charset="0"/>
              </a:rPr>
              <a:t>špec</a:t>
            </a:r>
            <a:r>
              <a:rPr lang="sk-SK" sz="1600" dirty="0">
                <a:latin typeface="Arial" panose="020B0604020202020204" pitchFamily="34" charset="0"/>
                <a:cs typeface="Arial" panose="020B0604020202020204" pitchFamily="34" charset="0"/>
              </a:rPr>
              <a:t>.-pedagogické/psychologické)</a:t>
            </a:r>
          </a:p>
          <a:p>
            <a:pPr algn="ctr">
              <a:lnSpc>
                <a:spcPct val="150000"/>
              </a:lnSpc>
              <a:spcBef>
                <a:spcPts val="0"/>
              </a:spcBef>
              <a:buClr>
                <a:srgbClr val="FB8C29"/>
              </a:buClr>
              <a:defRPr/>
            </a:pPr>
            <a:r>
              <a:rPr lang="sk-SK" sz="1600" dirty="0">
                <a:latin typeface="Arial" panose="020B0604020202020204" pitchFamily="34" charset="0"/>
                <a:cs typeface="Arial" panose="020B0604020202020204" pitchFamily="34" charset="0"/>
              </a:rPr>
              <a:t>terapeutickú činnosť (individuálnu/skupinovú/rodinnú) </a:t>
            </a:r>
          </a:p>
          <a:p>
            <a:pPr algn="ctr">
              <a:lnSpc>
                <a:spcPct val="150000"/>
              </a:lnSpc>
              <a:spcBef>
                <a:spcPts val="0"/>
              </a:spcBef>
              <a:buClr>
                <a:srgbClr val="FB8C29"/>
              </a:buClr>
              <a:defRPr/>
            </a:pPr>
            <a:r>
              <a:rPr lang="sk-SK" sz="1600" dirty="0">
                <a:latin typeface="Arial" panose="020B0604020202020204" pitchFamily="34" charset="0"/>
                <a:cs typeface="Arial" panose="020B0604020202020204" pitchFamily="34" charset="0"/>
              </a:rPr>
              <a:t>poradenstvo pre ZZ, PZ, OZ, ŠPT</a:t>
            </a:r>
          </a:p>
          <a:p>
            <a:pPr algn="ctr">
              <a:lnSpc>
                <a:spcPct val="150000"/>
              </a:lnSpc>
              <a:spcBef>
                <a:spcPts val="0"/>
              </a:spcBef>
              <a:buClr>
                <a:srgbClr val="FB8C29"/>
              </a:buClr>
              <a:defRPr/>
            </a:pPr>
            <a:r>
              <a:rPr lang="sk-SK" sz="1600" dirty="0">
                <a:latin typeface="Arial" panose="020B0604020202020204" pitchFamily="34" charset="0"/>
                <a:cs typeface="Arial" panose="020B0604020202020204" pitchFamily="34" charset="0"/>
              </a:rPr>
              <a:t>medzirezortnú úroveň - zdravotnícke zariadenia; lekári; súdy; polícia; sociálnoprávna ochrana detí; občianske združenia </a:t>
            </a:r>
            <a:endParaRPr kumimoji="0" lang="sk-SK" sz="1600" b="0" i="0"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871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3B163C-3114-404C-B79F-B3A687781D67}"/>
              </a:ext>
            </a:extLst>
          </p:cNvPr>
          <p:cNvSpPr>
            <a:spLocks noGrp="1"/>
          </p:cNvSpPr>
          <p:nvPr>
            <p:ph type="title"/>
          </p:nvPr>
        </p:nvSpPr>
        <p:spPr>
          <a:xfrm>
            <a:off x="0" y="1"/>
            <a:ext cx="12191999" cy="1196787"/>
          </a:xfrm>
        </p:spPr>
        <p:txBody>
          <a:bodyPr anchor="t">
            <a:normAutofit fontScale="90000"/>
          </a:bodyPr>
          <a:lstStyle/>
          <a:p>
            <a:br>
              <a:rPr lang="sk-SK" sz="4000" b="1" dirty="0">
                <a:latin typeface="Arial" panose="020B0604020202020204" pitchFamily="34" charset="0"/>
                <a:cs typeface="Arial" panose="020B0604020202020204" pitchFamily="34" charset="0"/>
              </a:rPr>
            </a:br>
            <a:r>
              <a:rPr lang="sk-SK" sz="4400" b="1" dirty="0">
                <a:latin typeface="Arial" panose="020B0604020202020204" pitchFamily="34" charset="0"/>
                <a:cs typeface="Arial" panose="020B0604020202020204" pitchFamily="34" charset="0"/>
              </a:rPr>
              <a:t>Podporná úroveň 5. stupňa</a:t>
            </a:r>
            <a:br>
              <a:rPr lang="sk-SK" sz="4400" b="1" dirty="0">
                <a:latin typeface="Arial" panose="020B0604020202020204" pitchFamily="34" charset="0"/>
                <a:cs typeface="Arial" panose="020B0604020202020204" pitchFamily="34" charset="0"/>
              </a:rPr>
            </a:br>
            <a:br>
              <a:rPr lang="sk-SK" sz="2000" b="1" dirty="0">
                <a:latin typeface="Arial" panose="020B0604020202020204" pitchFamily="34" charset="0"/>
                <a:cs typeface="Arial" panose="020B0604020202020204" pitchFamily="34" charset="0"/>
              </a:rPr>
            </a:br>
            <a:r>
              <a:rPr lang="sk-SK" sz="2000" dirty="0">
                <a:latin typeface="Arial" panose="020B0604020202020204" pitchFamily="34" charset="0"/>
                <a:cs typeface="Arial" panose="020B0604020202020204" pitchFamily="34" charset="0"/>
              </a:rPr>
              <a:t>zabezpečovaná a vykonávaná v špecializovanom centre poradenstva a prevencie</a:t>
            </a:r>
            <a:endParaRPr lang="sk-SK" sz="2000" b="1" dirty="0">
              <a:latin typeface="Arial" panose="020B0604020202020204" pitchFamily="34" charset="0"/>
              <a:cs typeface="Arial" panose="020B0604020202020204" pitchFamily="34" charset="0"/>
            </a:endParaRPr>
          </a:p>
        </p:txBody>
      </p:sp>
      <p:sp>
        <p:nvSpPr>
          <p:cNvPr id="3" name="Zástupný objekt pre obsah 2">
            <a:extLst>
              <a:ext uri="{FF2B5EF4-FFF2-40B4-BE49-F238E27FC236}">
                <a16:creationId xmlns:a16="http://schemas.microsoft.com/office/drawing/2014/main" id="{DEC1B6E8-F9DC-491F-B7F2-B8931236DCB6}"/>
              </a:ext>
            </a:extLst>
          </p:cNvPr>
          <p:cNvSpPr>
            <a:spLocks noGrp="1"/>
          </p:cNvSpPr>
          <p:nvPr>
            <p:ph idx="1"/>
          </p:nvPr>
        </p:nvSpPr>
        <p:spPr>
          <a:xfrm>
            <a:off x="42959" y="1653988"/>
            <a:ext cx="12077444" cy="4491317"/>
          </a:xfrm>
        </p:spPr>
        <p:txBody>
          <a:bodyPr>
            <a:normAutofit fontScale="62500" lnSpcReduction="20000"/>
          </a:bodyPr>
          <a:lstStyle/>
          <a:p>
            <a:pPr>
              <a:lnSpc>
                <a:spcPct val="170000"/>
              </a:lnSpc>
            </a:pPr>
            <a:r>
              <a:rPr lang="sk-SK" sz="2200" u="sng" dirty="0">
                <a:latin typeface="Arial" panose="020B0604020202020204" pitchFamily="34" charset="0"/>
                <a:cs typeface="Arial" panose="020B0604020202020204" pitchFamily="34" charset="0"/>
              </a:rPr>
              <a:t>KOMU</a:t>
            </a:r>
            <a:r>
              <a:rPr lang="sk-SK" sz="2200" dirty="0">
                <a:latin typeface="Arial" panose="020B0604020202020204" pitchFamily="34" charset="0"/>
                <a:cs typeface="Arial" panose="020B0604020202020204" pitchFamily="34" charset="0"/>
              </a:rPr>
              <a:t> – je adresovaná deťom so zdravotným postihnutím – zrakovým; sluchovým; mentálnym; telesným; viacnásobným; NKS; autizmom/</a:t>
            </a:r>
            <a:r>
              <a:rPr lang="sk-SK" sz="2200" dirty="0" err="1">
                <a:latin typeface="Arial" panose="020B0604020202020204" pitchFamily="34" charset="0"/>
                <a:cs typeface="Arial" panose="020B0604020202020204" pitchFamily="34" charset="0"/>
              </a:rPr>
              <a:t>pervazívnymi</a:t>
            </a:r>
            <a:r>
              <a:rPr lang="sk-SK" sz="2200" dirty="0">
                <a:latin typeface="Arial" panose="020B0604020202020204" pitchFamily="34" charset="0"/>
                <a:cs typeface="Arial" panose="020B0604020202020204" pitchFamily="34" charset="0"/>
              </a:rPr>
              <a:t> vývinovými poruchami; ich ZZ, PZ/OZ, ŠPT, ktorí sa podieľajú na ich vzdelávaní</a:t>
            </a:r>
          </a:p>
          <a:p>
            <a:pPr>
              <a:lnSpc>
                <a:spcPct val="170000"/>
              </a:lnSpc>
            </a:pPr>
            <a:r>
              <a:rPr lang="sk-SK" sz="2200" u="sng" dirty="0">
                <a:latin typeface="Arial" panose="020B0604020202020204" pitchFamily="34" charset="0"/>
                <a:cs typeface="Arial" panose="020B0604020202020204" pitchFamily="34" charset="0"/>
              </a:rPr>
              <a:t>KDE</a:t>
            </a:r>
            <a:r>
              <a:rPr lang="sk-SK" sz="2200" dirty="0">
                <a:latin typeface="Arial" panose="020B0604020202020204" pitchFamily="34" charset="0"/>
                <a:cs typeface="Arial" panose="020B0604020202020204" pitchFamily="34" charset="0"/>
              </a:rPr>
              <a:t> –  v ŠCPP ambulantnou alebo terénnou formou; jednorazovo alebo opakovane (v MŠ/ZŠ/SŠ, v DSS, CDR, v rodine)</a:t>
            </a:r>
          </a:p>
          <a:p>
            <a:pPr>
              <a:lnSpc>
                <a:spcPct val="170000"/>
              </a:lnSpc>
            </a:pPr>
            <a:r>
              <a:rPr lang="sk-SK" sz="2200" u="sng" dirty="0">
                <a:latin typeface="Arial" panose="020B0604020202020204" pitchFamily="34" charset="0"/>
                <a:cs typeface="Arial" panose="020B0604020202020204" pitchFamily="34" charset="0"/>
              </a:rPr>
              <a:t>KTO</a:t>
            </a:r>
            <a:r>
              <a:rPr lang="sk-SK" sz="2200" dirty="0">
                <a:latin typeface="Arial" panose="020B0604020202020204" pitchFamily="34" charset="0"/>
                <a:cs typeface="Arial" panose="020B0604020202020204" pitchFamily="34" charset="0"/>
              </a:rPr>
              <a:t> – špeciálny pedagóg, psychológ, sociálny pedagóg, liečebný pedagóg, logopéd, </a:t>
            </a:r>
            <a:r>
              <a:rPr lang="sk-SK" sz="2200" dirty="0" err="1">
                <a:latin typeface="Arial" panose="020B0604020202020204" pitchFamily="34" charset="0"/>
                <a:cs typeface="Arial" panose="020B0604020202020204" pitchFamily="34" charset="0"/>
              </a:rPr>
              <a:t>kariérový</a:t>
            </a:r>
            <a:r>
              <a:rPr lang="sk-SK" sz="2200" dirty="0">
                <a:latin typeface="Arial" panose="020B0604020202020204" pitchFamily="34" charset="0"/>
                <a:cs typeface="Arial" panose="020B0604020202020204" pitchFamily="34" charset="0"/>
              </a:rPr>
              <a:t> poradca </a:t>
            </a:r>
          </a:p>
          <a:p>
            <a:pPr>
              <a:lnSpc>
                <a:spcPct val="170000"/>
              </a:lnSpc>
            </a:pPr>
            <a:r>
              <a:rPr lang="sk-SK" sz="2200" u="sng" dirty="0">
                <a:latin typeface="Arial" panose="020B0604020202020204" pitchFamily="34" charset="0"/>
                <a:cs typeface="Arial" panose="020B0604020202020204" pitchFamily="34" charset="0"/>
              </a:rPr>
              <a:t>ČO</a:t>
            </a:r>
            <a:r>
              <a:rPr lang="sk-SK" sz="2200" dirty="0">
                <a:latin typeface="Arial" panose="020B0604020202020204" pitchFamily="34" charset="0"/>
                <a:cs typeface="Arial" panose="020B0604020202020204" pitchFamily="34" charset="0"/>
              </a:rPr>
              <a:t> – poskytuje, zabezpečuje, vykonáva, realizuje:</a:t>
            </a:r>
          </a:p>
          <a:p>
            <a:pPr lvl="1">
              <a:lnSpc>
                <a:spcPct val="170000"/>
              </a:lnSpc>
            </a:pPr>
            <a:r>
              <a:rPr lang="sk-SK" sz="2200" dirty="0">
                <a:latin typeface="Arial" panose="020B0604020202020204" pitchFamily="34" charset="0"/>
                <a:cs typeface="Arial" panose="020B0604020202020204" pitchFamily="34" charset="0"/>
              </a:rPr>
              <a:t>komplexnú a diferenciálnu diagnostiku; </a:t>
            </a:r>
          </a:p>
          <a:p>
            <a:pPr lvl="1">
              <a:lnSpc>
                <a:spcPct val="170000"/>
              </a:lnSpc>
            </a:pPr>
            <a:r>
              <a:rPr lang="sk-SK" sz="2200" dirty="0">
                <a:latin typeface="Arial" panose="020B0604020202020204" pitchFamily="34" charset="0"/>
                <a:cs typeface="Arial" panose="020B0604020202020204" pitchFamily="34" charset="0"/>
              </a:rPr>
              <a:t>špecializované odborné činnosti; </a:t>
            </a:r>
          </a:p>
          <a:p>
            <a:pPr lvl="1">
              <a:lnSpc>
                <a:spcPct val="170000"/>
              </a:lnSpc>
            </a:pPr>
            <a:r>
              <a:rPr lang="sk-SK" sz="2200" dirty="0">
                <a:latin typeface="Arial" panose="020B0604020202020204" pitchFamily="34" charset="0"/>
                <a:cs typeface="Arial" panose="020B0604020202020204" pitchFamily="34" charset="0"/>
              </a:rPr>
              <a:t>v maximálnej miere sa snaží znížiť dopad ZP na osobný vývin dieťaťa/žiaka, na jeho vzdelávanie a podieľať sa na zlepšení jeho kvality života</a:t>
            </a:r>
          </a:p>
          <a:p>
            <a:pPr lvl="1">
              <a:lnSpc>
                <a:spcPct val="170000"/>
              </a:lnSpc>
            </a:pPr>
            <a:r>
              <a:rPr lang="sk-SK" sz="2200" dirty="0">
                <a:latin typeface="Arial" panose="020B0604020202020204" pitchFamily="34" charset="0"/>
                <a:cs typeface="Arial" panose="020B0604020202020204" pitchFamily="34" charset="0"/>
              </a:rPr>
              <a:t>súčasťou vysoko špecializovanej intervencie je tréning práce s </a:t>
            </a:r>
            <a:r>
              <a:rPr lang="sk-SK" sz="2200" dirty="0" err="1">
                <a:latin typeface="Arial" panose="020B0604020202020204" pitchFamily="34" charset="0"/>
                <a:cs typeface="Arial" panose="020B0604020202020204" pitchFamily="34" charset="0"/>
              </a:rPr>
              <a:t>kompen</a:t>
            </a:r>
            <a:r>
              <a:rPr lang="sk-SK" sz="2200" dirty="0">
                <a:latin typeface="Arial" panose="020B0604020202020204" pitchFamily="34" charset="0"/>
                <a:cs typeface="Arial" panose="020B0604020202020204" pitchFamily="34" charset="0"/>
              </a:rPr>
              <a:t>. pomôckami a poradenstvo ZZ pri ich </a:t>
            </a:r>
            <a:r>
              <a:rPr lang="sk-SK" sz="2200" dirty="0" err="1">
                <a:latin typeface="Arial" panose="020B0604020202020204" pitchFamily="34" charset="0"/>
                <a:cs typeface="Arial" panose="020B0604020202020204" pitchFamily="34" charset="0"/>
              </a:rPr>
              <a:t>zabezpečov</a:t>
            </a:r>
            <a:r>
              <a:rPr lang="sk-SK" sz="2200" dirty="0">
                <a:latin typeface="Arial" panose="020B0604020202020204" pitchFamily="34" charset="0"/>
                <a:cs typeface="Arial" panose="020B0604020202020204" pitchFamily="34" charset="0"/>
              </a:rPr>
              <a:t>./zapožičiavaní  </a:t>
            </a:r>
          </a:p>
          <a:p>
            <a:pPr lvl="1">
              <a:lnSpc>
                <a:spcPct val="170000"/>
              </a:lnSpc>
            </a:pPr>
            <a:r>
              <a:rPr lang="sk-SK" sz="2200" dirty="0">
                <a:latin typeface="Arial" panose="020B0604020202020204" pitchFamily="34" charset="0"/>
                <a:cs typeface="Arial" panose="020B0604020202020204" pitchFamily="34" charset="0"/>
              </a:rPr>
              <a:t>zabezpečuje multidisciplinárny prístup</a:t>
            </a:r>
          </a:p>
          <a:p>
            <a:pPr lvl="1">
              <a:lnSpc>
                <a:spcPct val="170000"/>
              </a:lnSpc>
            </a:pPr>
            <a:r>
              <a:rPr lang="sk-SK" sz="2200" dirty="0">
                <a:latin typeface="Arial" panose="020B0604020202020204" pitchFamily="34" charset="0"/>
                <a:cs typeface="Arial" panose="020B0604020202020204" pitchFamily="34" charset="0"/>
              </a:rPr>
              <a:t>prevencia=proces, ktorého cieľom je aplikovanie </a:t>
            </a:r>
            <a:r>
              <a:rPr lang="sk-SK" sz="2200" dirty="0" err="1">
                <a:latin typeface="Arial" panose="020B0604020202020204" pitchFamily="34" charset="0"/>
                <a:cs typeface="Arial" panose="020B0604020202020204" pitchFamily="34" charset="0"/>
              </a:rPr>
              <a:t>preven</a:t>
            </a:r>
            <a:r>
              <a:rPr lang="sk-SK" sz="2200" dirty="0">
                <a:latin typeface="Arial" panose="020B0604020202020204" pitchFamily="34" charset="0"/>
                <a:cs typeface="Arial" panose="020B0604020202020204" pitchFamily="34" charset="0"/>
              </a:rPr>
              <a:t>. programov a metód, predchádzať zhoršovaniu fyz. i </a:t>
            </a:r>
            <a:r>
              <a:rPr lang="sk-SK" sz="2200" dirty="0" err="1">
                <a:latin typeface="Arial" panose="020B0604020202020204" pitchFamily="34" charset="0"/>
                <a:cs typeface="Arial" panose="020B0604020202020204" pitchFamily="34" charset="0"/>
              </a:rPr>
              <a:t>psych</a:t>
            </a:r>
            <a:r>
              <a:rPr lang="sk-SK" sz="2200" dirty="0">
                <a:latin typeface="Arial" panose="020B0604020202020204" pitchFamily="34" charset="0"/>
                <a:cs typeface="Arial" panose="020B0604020202020204" pitchFamily="34" charset="0"/>
              </a:rPr>
              <a:t>. stavu dieťaťa/žiaka</a:t>
            </a:r>
          </a:p>
          <a:p>
            <a:pPr algn="just">
              <a:lnSpc>
                <a:spcPct val="100000"/>
              </a:lnSpc>
            </a:pPr>
            <a:endParaRPr lang="sk-SK"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571006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09B89C-B84F-431E-91C7-3130A9C46DC0}"/>
              </a:ext>
            </a:extLst>
          </p:cNvPr>
          <p:cNvSpPr>
            <a:spLocks noGrp="1"/>
          </p:cNvSpPr>
          <p:nvPr>
            <p:ph type="title"/>
          </p:nvPr>
        </p:nvSpPr>
        <p:spPr>
          <a:xfrm>
            <a:off x="0" y="73960"/>
            <a:ext cx="12191999" cy="1001806"/>
          </a:xfrm>
        </p:spPr>
        <p:txBody>
          <a:bodyPr>
            <a:normAutofit/>
          </a:bodyPr>
          <a:lstStyle/>
          <a:p>
            <a:r>
              <a:rPr lang="sk-SK" sz="4000" b="1" dirty="0">
                <a:latin typeface="Arial" panose="020B0604020202020204" pitchFamily="34" charset="0"/>
                <a:cs typeface="Arial" panose="020B0604020202020204" pitchFamily="34" charset="0"/>
              </a:rPr>
              <a:t>ZDROJE</a:t>
            </a:r>
          </a:p>
        </p:txBody>
      </p:sp>
      <p:sp>
        <p:nvSpPr>
          <p:cNvPr id="3" name="Zástupný objekt pre obsah 2">
            <a:extLst>
              <a:ext uri="{FF2B5EF4-FFF2-40B4-BE49-F238E27FC236}">
                <a16:creationId xmlns:a16="http://schemas.microsoft.com/office/drawing/2014/main" id="{2C64E1D5-83B7-4ED9-8704-26F4CE2A6652}"/>
              </a:ext>
            </a:extLst>
          </p:cNvPr>
          <p:cNvSpPr>
            <a:spLocks noGrp="1"/>
          </p:cNvSpPr>
          <p:nvPr>
            <p:ph idx="1"/>
          </p:nvPr>
        </p:nvSpPr>
        <p:spPr>
          <a:xfrm>
            <a:off x="1" y="1801906"/>
            <a:ext cx="12191998" cy="4316506"/>
          </a:xfrm>
        </p:spPr>
        <p:txBody>
          <a:bodyPr/>
          <a:lstStyle/>
          <a:p>
            <a:r>
              <a:rPr lang="sk-SK" dirty="0">
                <a:latin typeface="Arial" panose="020B0604020202020204" pitchFamily="34" charset="0"/>
                <a:cs typeface="Arial" panose="020B0604020202020204" pitchFamily="34" charset="0"/>
              </a:rPr>
              <a:t>Zákon 245/2008 </a:t>
            </a:r>
            <a:r>
              <a:rPr lang="sk-SK" dirty="0" err="1">
                <a:latin typeface="Arial" panose="020B0604020202020204" pitchFamily="34" charset="0"/>
                <a:cs typeface="Arial" panose="020B0604020202020204" pitchFamily="34" charset="0"/>
              </a:rPr>
              <a:t>Z.z</a:t>
            </a:r>
            <a:r>
              <a:rPr lang="sk-SK" dirty="0">
                <a:latin typeface="Arial" panose="020B0604020202020204" pitchFamily="34" charset="0"/>
                <a:cs typeface="Arial" panose="020B0604020202020204" pitchFamily="34" charset="0"/>
              </a:rPr>
              <a:t>., účinnosť od 1.9.2023 – 31.8.2024 </a:t>
            </a:r>
          </a:p>
          <a:p>
            <a:r>
              <a:rPr lang="sk-SK" dirty="0">
                <a:latin typeface="Arial" panose="020B0604020202020204" pitchFamily="34" charset="0"/>
                <a:cs typeface="Arial" panose="020B0604020202020204" pitchFamily="34" charset="0"/>
                <a:hlinkClick r:id="rId2"/>
              </a:rPr>
              <a:t>www.minedu.sk</a:t>
            </a:r>
            <a:endParaRPr lang="sk-SK" dirty="0">
              <a:latin typeface="Arial" panose="020B0604020202020204" pitchFamily="34" charset="0"/>
              <a:cs typeface="Arial" panose="020B0604020202020204" pitchFamily="34" charset="0"/>
            </a:endParaRPr>
          </a:p>
          <a:p>
            <a:r>
              <a:rPr lang="sk-SK" dirty="0">
                <a:latin typeface="Arial" panose="020B0604020202020204" pitchFamily="34" charset="0"/>
                <a:cs typeface="Arial" panose="020B0604020202020204" pitchFamily="34" charset="0"/>
                <a:hlinkClick r:id="rId3"/>
              </a:rPr>
              <a:t>www.inklucentrum.sk</a:t>
            </a:r>
            <a:endParaRPr lang="sk-SK" dirty="0">
              <a:latin typeface="Arial" panose="020B0604020202020204" pitchFamily="34" charset="0"/>
              <a:cs typeface="Arial" panose="020B0604020202020204" pitchFamily="34" charset="0"/>
            </a:endParaRPr>
          </a:p>
          <a:p>
            <a:r>
              <a:rPr lang="sk-SK">
                <a:latin typeface="Arial" panose="020B0604020202020204" pitchFamily="34" charset="0"/>
                <a:cs typeface="Arial" panose="020B0604020202020204" pitchFamily="34" charset="0"/>
                <a:hlinkClick r:id="rId4"/>
              </a:rPr>
              <a:t>www.nivam.sk</a:t>
            </a:r>
            <a:endParaRPr lang="sk-SK">
              <a:latin typeface="Arial" panose="020B0604020202020204" pitchFamily="34" charset="0"/>
              <a:cs typeface="Arial" panose="020B0604020202020204" pitchFamily="34" charset="0"/>
            </a:endParaRPr>
          </a:p>
          <a:p>
            <a:pPr marL="0" indent="0">
              <a:buNone/>
            </a:pPr>
            <a:endParaRPr lang="sk-SK"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83189938"/>
      </p:ext>
    </p:extLst>
  </p:cSld>
  <p:clrMapOvr>
    <a:masterClrMapping/>
  </p:clrMapOvr>
</p:sld>
</file>

<file path=ppt/theme/theme1.xml><?xml version="1.0" encoding="utf-8"?>
<a:theme xmlns:a="http://schemas.openxmlformats.org/drawingml/2006/main" name="Galéria">
  <a:themeElements>
    <a:clrScheme name="Gallery">
      <a:dk1>
        <a:sysClr val="windowText" lastClr="000000"/>
      </a:dk1>
      <a:lt1>
        <a:sysClr val="window" lastClr="FFFFFF"/>
      </a:lt1>
      <a:dk2>
        <a:srgbClr val="454545"/>
      </a:dk2>
      <a:lt2>
        <a:srgbClr val="DFD9D5"/>
      </a:lt2>
      <a:accent1>
        <a:srgbClr val="FB8C29"/>
      </a:accent1>
      <a:accent2>
        <a:srgbClr val="F2C351"/>
      </a:accent2>
      <a:accent3>
        <a:srgbClr val="D0CBA5"/>
      </a:accent3>
      <a:accent4>
        <a:srgbClr val="A2C476"/>
      </a:accent4>
      <a:accent5>
        <a:srgbClr val="57C293"/>
      </a:accent5>
      <a:accent6>
        <a:srgbClr val="06BFDE"/>
      </a:accent6>
      <a:hlink>
        <a:srgbClr val="FBAE29"/>
      </a:hlink>
      <a:folHlink>
        <a:srgbClr val="EDC47E"/>
      </a:folHlink>
    </a:clrScheme>
    <a:fontScheme name="Gallery">
      <a:majorFont>
        <a:latin typeface="Rockwell" panose="020606030202050204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BB5F5D82-B5E9-469E-A815-C655ED4AF243}"/>
    </a:ext>
  </a:ext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TM10001114[[fn=Galéria]]</Template>
  <TotalTime>828</TotalTime>
  <Words>1192</Words>
  <Application>Microsoft Office PowerPoint</Application>
  <PresentationFormat>Širokouhlá</PresentationFormat>
  <Paragraphs>135</Paragraphs>
  <Slides>9</Slides>
  <Notes>2</Notes>
  <HiddenSlides>0</HiddenSlides>
  <MMClips>0</MMClips>
  <ScaleCrop>false</ScaleCrop>
  <HeadingPairs>
    <vt:vector size="6" baseType="variant">
      <vt:variant>
        <vt:lpstr>Použité písma</vt:lpstr>
      </vt:variant>
      <vt:variant>
        <vt:i4>3</vt:i4>
      </vt:variant>
      <vt:variant>
        <vt:lpstr>Motív</vt:lpstr>
      </vt:variant>
      <vt:variant>
        <vt:i4>1</vt:i4>
      </vt:variant>
      <vt:variant>
        <vt:lpstr>Nadpisy snímok</vt:lpstr>
      </vt:variant>
      <vt:variant>
        <vt:i4>9</vt:i4>
      </vt:variant>
    </vt:vector>
  </HeadingPairs>
  <TitlesOfParts>
    <vt:vector size="13" baseType="lpstr">
      <vt:lpstr>Arial</vt:lpstr>
      <vt:lpstr>Calibri</vt:lpstr>
      <vt:lpstr>Rockwell</vt:lpstr>
      <vt:lpstr>Galéria</vt:lpstr>
      <vt:lpstr>ZMENY v STAROSTLIVOSTI  V PORADENSKOM SYSTÉME</vt:lpstr>
      <vt:lpstr>Definícia   podľa Zákona 245/2008 písm. i)  špeciálnou výchovno-vzdelávacou potrebou  je požiadavka určená diagnostikou v zariadeniach poradenstva a prevencie na poskytnutie podporného opatrenia vo výchove a vzdelávaní (ďalej len „podporné opatrenie“) dieťaťu alebo žiakovi podľa písmen j) až p) adieťaťu alebo žiakovi, ktorého zdravotný stav, sociálne podmienky, jazykové schopnosti, nadanie, správanie, kognitívne schopnosti, motivácia, emocionalita, tvorivosť alebo zručnosti vyžadujú poskytnutie podporného opatrenia </vt:lpstr>
      <vt:lpstr>Ako tomu rozumieť</vt:lpstr>
      <vt:lpstr>Inklúzia vs. Švvp=PO </vt:lpstr>
      <vt:lpstr>Podporná úroveň 1. A 2. stupňa</vt:lpstr>
      <vt:lpstr>Podporná úroveň 3. a 4. stupňa</vt:lpstr>
      <vt:lpstr>Podporná úroveň 3. a 4. stupňa</vt:lpstr>
      <vt:lpstr> Podporná úroveň 5. stupňa  zabezpečovaná a vykonávaná v špecializovanom centre poradenstva a prevencie</vt:lpstr>
      <vt:lpstr>ZDROJE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ZMENY v STAROSTLIVOSTI  V PORADENSKOM SYSTÉME</dc:title>
  <dc:creator>Mária Škvarková</dc:creator>
  <cp:lastModifiedBy>Mária Škvarková</cp:lastModifiedBy>
  <cp:revision>15</cp:revision>
  <dcterms:created xsi:type="dcterms:W3CDTF">2023-10-09T17:07:44Z</dcterms:created>
  <dcterms:modified xsi:type="dcterms:W3CDTF">2023-10-18T15:13:08Z</dcterms:modified>
</cp:coreProperties>
</file>